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ED3D3"/>
    <a:srgbClr val="D4F0FF"/>
    <a:srgbClr val="FFD4FF"/>
    <a:srgbClr val="FFFFD4"/>
    <a:srgbClr val="E1FFD4"/>
    <a:srgbClr val="D3EFFE"/>
    <a:srgbClr val="E2D4FE"/>
    <a:srgbClr val="D4FFF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4118" autoAdjust="0"/>
    <p:restoredTop sz="96914" autoAdjust="0"/>
  </p:normalViewPr>
  <p:slideViewPr>
    <p:cSldViewPr snapToGrid="0">
      <p:cViewPr varScale="1">
        <p:scale>
          <a:sx n="82" d="100"/>
          <a:sy n="82" d="100"/>
        </p:scale>
        <p:origin x="1781" y="5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84871" cy="501015"/>
          </a:xfrm>
          <a:prstGeom prst="rect">
            <a:avLst/>
          </a:prstGeom>
        </p:spPr>
        <p:txBody>
          <a:bodyPr vert="horz" lIns="92001" tIns="46000" rIns="92001" bIns="460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700" y="4"/>
            <a:ext cx="2984871" cy="501015"/>
          </a:xfrm>
          <a:prstGeom prst="rect">
            <a:avLst/>
          </a:prstGeom>
        </p:spPr>
        <p:txBody>
          <a:bodyPr vert="horz" lIns="92001" tIns="46000" rIns="92001" bIns="46000" rtlCol="0"/>
          <a:lstStyle>
            <a:lvl1pPr algn="r">
              <a:defRPr sz="1200"/>
            </a:lvl1pPr>
          </a:lstStyle>
          <a:p>
            <a:fld id="{360A7BA5-C03A-4933-91C5-E0FBEE222AE7}" type="datetimeFigureOut">
              <a:rPr kumimoji="1" lang="ja-JP" altLang="en-US" smtClean="0"/>
              <a:pPr/>
              <a:t>2020/1/26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31838" y="752475"/>
            <a:ext cx="54244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1" tIns="46000" rIns="92001" bIns="4600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6"/>
            <a:ext cx="5510530" cy="4509135"/>
          </a:xfrm>
          <a:prstGeom prst="rect">
            <a:avLst/>
          </a:prstGeom>
        </p:spPr>
        <p:txBody>
          <a:bodyPr vert="horz" lIns="92001" tIns="46000" rIns="92001" bIns="4600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9517549"/>
            <a:ext cx="2984871" cy="501015"/>
          </a:xfrm>
          <a:prstGeom prst="rect">
            <a:avLst/>
          </a:prstGeom>
        </p:spPr>
        <p:txBody>
          <a:bodyPr vert="horz" lIns="92001" tIns="46000" rIns="92001" bIns="460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700" y="9517549"/>
            <a:ext cx="2984871" cy="501015"/>
          </a:xfrm>
          <a:prstGeom prst="rect">
            <a:avLst/>
          </a:prstGeom>
        </p:spPr>
        <p:txBody>
          <a:bodyPr vert="horz" lIns="92001" tIns="46000" rIns="92001" bIns="46000" rtlCol="0" anchor="b"/>
          <a:lstStyle>
            <a:lvl1pPr algn="r">
              <a:defRPr sz="1200"/>
            </a:lvl1pPr>
          </a:lstStyle>
          <a:p>
            <a:fld id="{F2035898-D896-4058-A8C5-4B8CA009F25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579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731838" y="752475"/>
            <a:ext cx="5424487" cy="375602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35898-D896-4058-A8C5-4B8CA009F25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A853-0447-40DA-BB32-D71C25A8F69F}" type="datetime1">
              <a:rPr kumimoji="1" lang="ja-JP" altLang="en-US" smtClean="0"/>
              <a:pPr/>
              <a:t>2020/1/26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発行　；　さくらっこ♪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C0DF-1E4B-4558-8CE4-60DC2571F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F9AC-E3FA-4C2B-AA1C-24F24B36B0F6}" type="datetime1">
              <a:rPr kumimoji="1" lang="ja-JP" altLang="en-US" smtClean="0"/>
              <a:pPr/>
              <a:t>2020/1/26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発行　；　さくらっこ♪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C0DF-1E4B-4558-8CE4-60DC2571F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5FEE3-3A50-49EA-B9F6-DC12C4436A1E}" type="datetime1">
              <a:rPr kumimoji="1" lang="ja-JP" altLang="en-US" smtClean="0"/>
              <a:pPr/>
              <a:t>2020/1/26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発行　；　さくらっこ♪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C0DF-1E4B-4558-8CE4-60DC2571F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6367E-4ACC-4394-A950-96A38DB3F51B}" type="datetime1">
              <a:rPr kumimoji="1" lang="ja-JP" altLang="en-US" smtClean="0"/>
              <a:pPr/>
              <a:t>2020/1/26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発行　；　さくらっこ♪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C0DF-1E4B-4558-8CE4-60DC2571F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95DB-3B5B-48D2-B819-E13898BCEFB0}" type="datetime1">
              <a:rPr kumimoji="1" lang="ja-JP" altLang="en-US" smtClean="0"/>
              <a:pPr/>
              <a:t>2020/1/26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発行　；　さくらっこ♪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C0DF-1E4B-4558-8CE4-60DC2571F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E2B0-BA2B-48BE-BAE1-3AC501F70610}" type="datetime1">
              <a:rPr kumimoji="1" lang="ja-JP" altLang="en-US" smtClean="0"/>
              <a:pPr/>
              <a:t>2020/1/26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発行　；　さくらっこ♪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C0DF-1E4B-4558-8CE4-60DC2571F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05C5-3B18-4052-9DD0-3A33DC034135}" type="datetime1">
              <a:rPr kumimoji="1" lang="ja-JP" altLang="en-US" smtClean="0"/>
              <a:pPr/>
              <a:t>2020/1/26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発行　；　さくらっこ♪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C0DF-1E4B-4558-8CE4-60DC2571F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8BC9-8F75-4AF2-90AA-9A849AEFE8A3}" type="datetime1">
              <a:rPr kumimoji="1" lang="ja-JP" altLang="en-US" smtClean="0"/>
              <a:pPr/>
              <a:t>2020/1/26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発行　；　さくらっこ♪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C0DF-1E4B-4558-8CE4-60DC2571F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C85FD-3F91-4750-8904-C4E5A260BFC1}" type="datetime1">
              <a:rPr kumimoji="1" lang="ja-JP" altLang="en-US" smtClean="0"/>
              <a:pPr/>
              <a:t>2020/1/26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発行　；　さくらっこ♪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C0DF-1E4B-4558-8CE4-60DC2571F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BF3AE-8CA6-4768-BF04-375C82C0263A}" type="datetime1">
              <a:rPr kumimoji="1" lang="ja-JP" altLang="en-US" smtClean="0"/>
              <a:pPr/>
              <a:t>2020/1/26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発行　；　さくらっこ♪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C0DF-1E4B-4558-8CE4-60DC2571F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C154-CD7B-4DA7-9E9A-493CB8B80224}" type="datetime1">
              <a:rPr kumimoji="1" lang="ja-JP" altLang="en-US" smtClean="0"/>
              <a:pPr/>
              <a:t>2020/1/26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発行　；　さくらっこ♪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C0DF-1E4B-4558-8CE4-60DC2571F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30741-9DA7-433A-A0C0-06F9F6D5E525}" type="datetime1">
              <a:rPr kumimoji="1" lang="ja-JP" altLang="en-US" smtClean="0"/>
              <a:pPr/>
              <a:t>2020/1/26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発行　；　さくらっこ♪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7C0DF-1E4B-4558-8CE4-60DC2571F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../media/image10.jpeg"/><Relationship Id="rId18" Type="http://schemas.openxmlformats.org/officeDocument/2006/relationships/image" Target="../media/image15.jpeg"/><Relationship Id="rId3" Type="http://schemas.openxmlformats.org/officeDocument/2006/relationships/image" Target="../media/image1.jpeg"/><Relationship Id="rId21" Type="http://schemas.openxmlformats.org/officeDocument/2006/relationships/image" Target="../media/image18.jpeg"/><Relationship Id="rId7" Type="http://schemas.openxmlformats.org/officeDocument/2006/relationships/image" Target="../media/image4.gif"/><Relationship Id="rId12" Type="http://schemas.openxmlformats.org/officeDocument/2006/relationships/image" Target="../media/image9.png"/><Relationship Id="rId17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jpe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11" Type="http://schemas.openxmlformats.org/officeDocument/2006/relationships/image" Target="../media/image8.jpeg"/><Relationship Id="rId5" Type="http://schemas.openxmlformats.org/officeDocument/2006/relationships/image" Target="../media/image2.gif"/><Relationship Id="rId15" Type="http://schemas.openxmlformats.org/officeDocument/2006/relationships/image" Target="../media/image12.jpeg"/><Relationship Id="rId10" Type="http://schemas.openxmlformats.org/officeDocument/2006/relationships/image" Target="../media/image7.gif"/><Relationship Id="rId19" Type="http://schemas.openxmlformats.org/officeDocument/2006/relationships/image" Target="../media/image16.jpeg"/><Relationship Id="rId4" Type="http://schemas.microsoft.com/office/2007/relationships/hdphoto" Target="../media/hdphoto1.wdp"/><Relationship Id="rId9" Type="http://schemas.openxmlformats.org/officeDocument/2006/relationships/image" Target="../media/image6.gif"/><Relationship Id="rId1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図 219" descr="sakurakko2010.jp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77249" y="1365351"/>
            <a:ext cx="6136866" cy="4376057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2945990" y="181450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御剱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842802" y="259555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高田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579671" y="339090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堀田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081052" y="190022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汐路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136892" y="2309791"/>
            <a:ext cx="361162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大法寺愛児園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781821" y="2200011"/>
            <a:ext cx="134147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若芽</a:t>
            </a:r>
          </a:p>
        </p:txBody>
      </p:sp>
      <p:pic>
        <p:nvPicPr>
          <p:cNvPr id="62" name="図 61" descr="校舎.gif"/>
          <p:cNvPicPr>
            <a:picLocks noChangeAspect="1"/>
          </p:cNvPicPr>
          <p:nvPr/>
        </p:nvPicPr>
        <p:blipFill>
          <a:blip r:embed="rId5" cstate="print"/>
          <a:srcRect t="34928"/>
          <a:stretch>
            <a:fillRect/>
          </a:stretch>
        </p:blipFill>
        <p:spPr>
          <a:xfrm>
            <a:off x="3292978" y="4100512"/>
            <a:ext cx="204750" cy="108000"/>
          </a:xfrm>
          <a:prstGeom prst="rect">
            <a:avLst/>
          </a:prstGeom>
        </p:spPr>
      </p:pic>
      <p:pic>
        <p:nvPicPr>
          <p:cNvPr id="64" name="図 63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3160105" y="2212163"/>
            <a:ext cx="145927" cy="108000"/>
          </a:xfrm>
          <a:prstGeom prst="rect">
            <a:avLst/>
          </a:prstGeom>
        </p:spPr>
      </p:pic>
      <p:pic>
        <p:nvPicPr>
          <p:cNvPr id="78" name="図 77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632201" y="2166937"/>
            <a:ext cx="142297" cy="108000"/>
          </a:xfrm>
          <a:prstGeom prst="rect">
            <a:avLst/>
          </a:prstGeom>
        </p:spPr>
      </p:pic>
      <p:sp>
        <p:nvSpPr>
          <p:cNvPr id="83" name="テキスト ボックス 82"/>
          <p:cNvSpPr txBox="1"/>
          <p:nvPr/>
        </p:nvSpPr>
        <p:spPr>
          <a:xfrm>
            <a:off x="3498050" y="2700317"/>
            <a:ext cx="288933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直来保育園</a:t>
            </a:r>
          </a:p>
        </p:txBody>
      </p:sp>
      <p:pic>
        <p:nvPicPr>
          <p:cNvPr id="84" name="図 83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3562536" y="2764614"/>
            <a:ext cx="145927" cy="108000"/>
          </a:xfrm>
          <a:prstGeom prst="rect">
            <a:avLst/>
          </a:prstGeom>
        </p:spPr>
      </p:pic>
      <p:pic>
        <p:nvPicPr>
          <p:cNvPr id="86" name="図 85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3583173" y="2831287"/>
            <a:ext cx="145927" cy="108000"/>
          </a:xfrm>
          <a:prstGeom prst="rect">
            <a:avLst/>
          </a:prstGeom>
        </p:spPr>
      </p:pic>
      <p:pic>
        <p:nvPicPr>
          <p:cNvPr id="88" name="図 87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3356174" y="2978925"/>
            <a:ext cx="145927" cy="108000"/>
          </a:xfrm>
          <a:prstGeom prst="rect">
            <a:avLst/>
          </a:prstGeom>
        </p:spPr>
      </p:pic>
      <p:sp>
        <p:nvSpPr>
          <p:cNvPr id="89" name="テキスト ボックス 88"/>
          <p:cNvSpPr txBox="1"/>
          <p:nvPr/>
        </p:nvSpPr>
        <p:spPr>
          <a:xfrm>
            <a:off x="3173013" y="2924152"/>
            <a:ext cx="309566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キューピー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2213359" y="3876653"/>
            <a:ext cx="2889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新開保育園</a:t>
            </a:r>
          </a:p>
        </p:txBody>
      </p:sp>
      <p:pic>
        <p:nvPicPr>
          <p:cNvPr id="94" name="図 93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2293330" y="3779025"/>
            <a:ext cx="145927" cy="108000"/>
          </a:xfrm>
          <a:prstGeom prst="rect">
            <a:avLst/>
          </a:prstGeom>
        </p:spPr>
      </p:pic>
      <p:pic>
        <p:nvPicPr>
          <p:cNvPr id="95" name="図 94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30068" y="3676649"/>
            <a:ext cx="142297" cy="108000"/>
          </a:xfrm>
          <a:prstGeom prst="rect">
            <a:avLst/>
          </a:prstGeom>
        </p:spPr>
      </p:pic>
      <p:sp>
        <p:nvSpPr>
          <p:cNvPr id="96" name="テキスト ボックス 95"/>
          <p:cNvSpPr txBox="1"/>
          <p:nvPr/>
        </p:nvSpPr>
        <p:spPr>
          <a:xfrm>
            <a:off x="2486814" y="3752828"/>
            <a:ext cx="557217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ほりたオープンハート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265885" y="4029078"/>
            <a:ext cx="247662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惣作公園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116263" y="4195734"/>
            <a:ext cx="567532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生涯学習センター</a:t>
            </a:r>
            <a:r>
              <a:rPr kumimoji="1" lang="en-US" altLang="ja-JP" sz="400" dirty="0">
                <a:latin typeface="HG丸ｺﾞｼｯｸM-PRO" pitchFamily="50" charset="-128"/>
                <a:ea typeface="HG丸ｺﾞｼｯｸM-PRO" pitchFamily="50" charset="-128"/>
              </a:rPr>
              <a:t>※1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3786968" y="3733777"/>
            <a:ext cx="2889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白竜幼稚園</a:t>
            </a:r>
          </a:p>
        </p:txBody>
      </p:sp>
      <p:pic>
        <p:nvPicPr>
          <p:cNvPr id="120" name="図 119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3866939" y="3636149"/>
            <a:ext cx="145927" cy="108000"/>
          </a:xfrm>
          <a:prstGeom prst="rect">
            <a:avLst/>
          </a:prstGeom>
        </p:spPr>
      </p:pic>
      <p:pic>
        <p:nvPicPr>
          <p:cNvPr id="122" name="図 121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3505783" y="3902850"/>
            <a:ext cx="145927" cy="108000"/>
          </a:xfrm>
          <a:prstGeom prst="rect">
            <a:avLst/>
          </a:prstGeom>
        </p:spPr>
      </p:pic>
      <p:sp>
        <p:nvSpPr>
          <p:cNvPr id="123" name="テキスト ボックス 122"/>
          <p:cNvSpPr txBox="1"/>
          <p:nvPr/>
        </p:nvSpPr>
        <p:spPr>
          <a:xfrm>
            <a:off x="4380297" y="3767115"/>
            <a:ext cx="2889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若葉保育園</a:t>
            </a:r>
          </a:p>
        </p:txBody>
      </p:sp>
      <p:pic>
        <p:nvPicPr>
          <p:cNvPr id="124" name="図 123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4460268" y="3669488"/>
            <a:ext cx="145927" cy="108000"/>
          </a:xfrm>
          <a:prstGeom prst="rect">
            <a:avLst/>
          </a:prstGeom>
        </p:spPr>
      </p:pic>
      <p:sp>
        <p:nvSpPr>
          <p:cNvPr id="121" name="テキスト ボックス 120"/>
          <p:cNvSpPr txBox="1"/>
          <p:nvPr/>
        </p:nvSpPr>
        <p:spPr>
          <a:xfrm>
            <a:off x="3384543" y="3829028"/>
            <a:ext cx="392127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すずらん幼児園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606390" y="3162278"/>
            <a:ext cx="2889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東愛保育園</a:t>
            </a:r>
          </a:p>
        </p:txBody>
      </p:sp>
      <p:pic>
        <p:nvPicPr>
          <p:cNvPr id="132" name="図 131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3686361" y="3064650"/>
            <a:ext cx="145927" cy="108000"/>
          </a:xfrm>
          <a:prstGeom prst="rect">
            <a:avLst/>
          </a:prstGeom>
        </p:spPr>
      </p:pic>
      <p:sp>
        <p:nvSpPr>
          <p:cNvPr id="136" name="テキスト ボックス 135"/>
          <p:cNvSpPr txBox="1"/>
          <p:nvPr/>
        </p:nvSpPr>
        <p:spPr>
          <a:xfrm>
            <a:off x="3565119" y="3481364"/>
            <a:ext cx="232176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ひまわり</a:t>
            </a:r>
          </a:p>
        </p:txBody>
      </p:sp>
      <p:pic>
        <p:nvPicPr>
          <p:cNvPr id="137" name="図 136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601244" y="3376612"/>
            <a:ext cx="142297" cy="108000"/>
          </a:xfrm>
          <a:prstGeom prst="rect">
            <a:avLst/>
          </a:prstGeom>
        </p:spPr>
      </p:pic>
      <p:sp>
        <p:nvSpPr>
          <p:cNvPr id="140" name="テキスト ボックス 139"/>
          <p:cNvSpPr txBox="1"/>
          <p:nvPr/>
        </p:nvSpPr>
        <p:spPr>
          <a:xfrm>
            <a:off x="4013974" y="310038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瑞穂</a:t>
            </a: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4380295" y="4381478"/>
            <a:ext cx="2889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新瑞幼児園</a:t>
            </a:r>
          </a:p>
        </p:txBody>
      </p:sp>
      <p:pic>
        <p:nvPicPr>
          <p:cNvPr id="143" name="図 142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4460267" y="4445775"/>
            <a:ext cx="145927" cy="108000"/>
          </a:xfrm>
          <a:prstGeom prst="rect">
            <a:avLst/>
          </a:prstGeom>
        </p:spPr>
      </p:pic>
      <p:sp>
        <p:nvSpPr>
          <p:cNvPr id="144" name="テキスト ボックス 143"/>
          <p:cNvSpPr txBox="1"/>
          <p:nvPr/>
        </p:nvSpPr>
        <p:spPr>
          <a:xfrm>
            <a:off x="3389695" y="4848202"/>
            <a:ext cx="2889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黎明保育園</a:t>
            </a:r>
          </a:p>
        </p:txBody>
      </p:sp>
      <p:pic>
        <p:nvPicPr>
          <p:cNvPr id="145" name="図 144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3469667" y="4721999"/>
            <a:ext cx="145927" cy="108000"/>
          </a:xfrm>
          <a:prstGeom prst="rect">
            <a:avLst/>
          </a:prstGeom>
        </p:spPr>
      </p:pic>
      <p:sp>
        <p:nvSpPr>
          <p:cNvPr id="146" name="テキスト ボックス 145"/>
          <p:cNvSpPr txBox="1"/>
          <p:nvPr/>
        </p:nvSpPr>
        <p:spPr>
          <a:xfrm>
            <a:off x="3771494" y="4295752"/>
            <a:ext cx="232176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あいあい</a:t>
            </a:r>
          </a:p>
        </p:txBody>
      </p:sp>
      <p:pic>
        <p:nvPicPr>
          <p:cNvPr id="147" name="図 146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807619" y="4205289"/>
            <a:ext cx="142297" cy="108000"/>
          </a:xfrm>
          <a:prstGeom prst="rect">
            <a:avLst/>
          </a:prstGeom>
        </p:spPr>
      </p:pic>
      <p:sp>
        <p:nvSpPr>
          <p:cNvPr id="148" name="テキスト ボックス 147"/>
          <p:cNvSpPr txBox="1"/>
          <p:nvPr/>
        </p:nvSpPr>
        <p:spPr>
          <a:xfrm>
            <a:off x="3240074" y="4419577"/>
            <a:ext cx="2889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天使保育園</a:t>
            </a:r>
          </a:p>
        </p:txBody>
      </p:sp>
      <p:pic>
        <p:nvPicPr>
          <p:cNvPr id="149" name="図 148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3320045" y="4321949"/>
            <a:ext cx="145927" cy="108000"/>
          </a:xfrm>
          <a:prstGeom prst="rect">
            <a:avLst/>
          </a:prstGeom>
        </p:spPr>
      </p:pic>
      <p:pic>
        <p:nvPicPr>
          <p:cNvPr id="157" name="図 156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126582" y="4891089"/>
            <a:ext cx="142297" cy="108000"/>
          </a:xfrm>
          <a:prstGeom prst="rect">
            <a:avLst/>
          </a:prstGeom>
        </p:spPr>
      </p:pic>
      <p:sp>
        <p:nvSpPr>
          <p:cNvPr id="165" name="テキスト ボックス 164"/>
          <p:cNvSpPr txBox="1"/>
          <p:nvPr/>
        </p:nvSpPr>
        <p:spPr>
          <a:xfrm>
            <a:off x="2161760" y="409576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穂波</a:t>
            </a: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4871481" y="312617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豊岡</a:t>
            </a: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5221275" y="3362303"/>
            <a:ext cx="2889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萩山幼稚園</a:t>
            </a:r>
          </a:p>
        </p:txBody>
      </p:sp>
      <p:pic>
        <p:nvPicPr>
          <p:cNvPr id="168" name="図 167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5296086" y="3264675"/>
            <a:ext cx="145927" cy="108000"/>
          </a:xfrm>
          <a:prstGeom prst="rect">
            <a:avLst/>
          </a:prstGeom>
        </p:spPr>
      </p:pic>
      <p:sp>
        <p:nvSpPr>
          <p:cNvPr id="169" name="テキスト ボックス 168"/>
          <p:cNvSpPr txBox="1"/>
          <p:nvPr/>
        </p:nvSpPr>
        <p:spPr>
          <a:xfrm>
            <a:off x="4905430" y="4052887"/>
            <a:ext cx="2889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豊岡</a:t>
            </a:r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保育園</a:t>
            </a:r>
          </a:p>
        </p:txBody>
      </p:sp>
      <p:pic>
        <p:nvPicPr>
          <p:cNvPr id="170" name="図 169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4903974" y="3927075"/>
            <a:ext cx="145927" cy="108000"/>
          </a:xfrm>
          <a:prstGeom prst="rect">
            <a:avLst/>
          </a:prstGeom>
        </p:spPr>
      </p:pic>
      <p:sp>
        <p:nvSpPr>
          <p:cNvPr id="171" name="テキスト ボックス 170"/>
          <p:cNvSpPr txBox="1"/>
          <p:nvPr/>
        </p:nvSpPr>
        <p:spPr>
          <a:xfrm>
            <a:off x="4798206" y="4510066"/>
            <a:ext cx="402444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たんぽぽ保育園</a:t>
            </a:r>
          </a:p>
        </p:txBody>
      </p:sp>
      <p:pic>
        <p:nvPicPr>
          <p:cNvPr id="172" name="図 171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4878178" y="4412438"/>
            <a:ext cx="145927" cy="108000"/>
          </a:xfrm>
          <a:prstGeom prst="rect">
            <a:avLst/>
          </a:prstGeom>
        </p:spPr>
      </p:pic>
      <p:pic>
        <p:nvPicPr>
          <p:cNvPr id="173" name="図 172" descr="りんご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53016" y="3860397"/>
            <a:ext cx="124800" cy="108000"/>
          </a:xfrm>
          <a:prstGeom prst="rect">
            <a:avLst/>
          </a:prstGeom>
        </p:spPr>
      </p:pic>
      <p:sp>
        <p:nvSpPr>
          <p:cNvPr id="174" name="テキスト ボックス 173"/>
          <p:cNvSpPr txBox="1"/>
          <p:nvPr/>
        </p:nvSpPr>
        <p:spPr>
          <a:xfrm>
            <a:off x="5240633" y="3971316"/>
            <a:ext cx="356012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いた</a:t>
            </a:r>
            <a:r>
              <a:rPr kumimoji="1" lang="ja-JP" altLang="en-US" sz="400" dirty="0" err="1">
                <a:latin typeface="HG丸ｺﾞｼｯｸM-PRO" pitchFamily="50" charset="-128"/>
                <a:ea typeface="HG丸ｺﾞｼｯｸM-PRO" pitchFamily="50" charset="-128"/>
              </a:rPr>
              <a:t>ず</a:t>
            </a:r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ラッコ</a:t>
            </a:r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5732052" y="3014635"/>
            <a:ext cx="541749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てくてくあそぼう会</a:t>
            </a:r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5292044" y="3767115"/>
            <a:ext cx="2889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瑞穂公園</a:t>
            </a:r>
            <a:endParaRPr kumimoji="1" lang="en-US" altLang="ja-JP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3492881" y="2924152"/>
            <a:ext cx="361162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 err="1">
                <a:latin typeface="HG丸ｺﾞｼｯｸM-PRO" pitchFamily="50" charset="-128"/>
                <a:ea typeface="HG丸ｺﾞｼｯｸM-PRO" pitchFamily="50" charset="-128"/>
              </a:rPr>
              <a:t>ちばな</a:t>
            </a:r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保育園</a:t>
            </a: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2966618" y="4981552"/>
            <a:ext cx="484992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メリーゴーランド</a:t>
            </a:r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5572113" y="5029179"/>
            <a:ext cx="402444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軍水保育園</a:t>
            </a:r>
          </a:p>
        </p:txBody>
      </p:sp>
      <p:pic>
        <p:nvPicPr>
          <p:cNvPr id="190" name="図 189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5652084" y="4931551"/>
            <a:ext cx="145927" cy="108000"/>
          </a:xfrm>
          <a:prstGeom prst="rect">
            <a:avLst/>
          </a:prstGeom>
        </p:spPr>
      </p:pic>
      <p:sp>
        <p:nvSpPr>
          <p:cNvPr id="191" name="テキスト ボックス 190"/>
          <p:cNvSpPr txBox="1"/>
          <p:nvPr/>
        </p:nvSpPr>
        <p:spPr>
          <a:xfrm>
            <a:off x="6815525" y="5367315"/>
            <a:ext cx="232176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ゆりかご</a:t>
            </a:r>
          </a:p>
        </p:txBody>
      </p:sp>
      <p:pic>
        <p:nvPicPr>
          <p:cNvPr id="192" name="図 191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51651" y="5276852"/>
            <a:ext cx="142297" cy="108000"/>
          </a:xfrm>
          <a:prstGeom prst="rect">
            <a:avLst/>
          </a:prstGeom>
        </p:spPr>
      </p:pic>
      <p:sp>
        <p:nvSpPr>
          <p:cNvPr id="195" name="テキスト ボックス 194"/>
          <p:cNvSpPr txBox="1"/>
          <p:nvPr/>
        </p:nvSpPr>
        <p:spPr>
          <a:xfrm>
            <a:off x="6418244" y="4824426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中根</a:t>
            </a:r>
          </a:p>
        </p:txBody>
      </p:sp>
      <p:sp>
        <p:nvSpPr>
          <p:cNvPr id="196" name="テキスト ボックス 195"/>
          <p:cNvSpPr txBox="1"/>
          <p:nvPr/>
        </p:nvSpPr>
        <p:spPr>
          <a:xfrm>
            <a:off x="6913544" y="3995750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弥富</a:t>
            </a:r>
          </a:p>
        </p:txBody>
      </p:sp>
      <p:sp>
        <p:nvSpPr>
          <p:cNvPr id="197" name="テキスト ボックス 196"/>
          <p:cNvSpPr txBox="1"/>
          <p:nvPr/>
        </p:nvSpPr>
        <p:spPr>
          <a:xfrm>
            <a:off x="6619463" y="4429104"/>
            <a:ext cx="490506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お茶の花子ども</a:t>
            </a:r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園</a:t>
            </a:r>
          </a:p>
        </p:txBody>
      </p:sp>
      <p:pic>
        <p:nvPicPr>
          <p:cNvPr id="198" name="図 197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6735553" y="4493401"/>
            <a:ext cx="145927" cy="108000"/>
          </a:xfrm>
          <a:prstGeom prst="rect">
            <a:avLst/>
          </a:prstGeom>
        </p:spPr>
      </p:pic>
      <p:pic>
        <p:nvPicPr>
          <p:cNvPr id="200" name="図 199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866209" y="4067177"/>
            <a:ext cx="142297" cy="108000"/>
          </a:xfrm>
          <a:prstGeom prst="rect">
            <a:avLst/>
          </a:prstGeom>
        </p:spPr>
      </p:pic>
      <p:sp>
        <p:nvSpPr>
          <p:cNvPr id="199" name="テキスト ボックス 198"/>
          <p:cNvSpPr txBox="1"/>
          <p:nvPr/>
        </p:nvSpPr>
        <p:spPr>
          <a:xfrm>
            <a:off x="5716577" y="4162402"/>
            <a:ext cx="484992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まんまサークル</a:t>
            </a:r>
            <a:endParaRPr kumimoji="1" lang="en-US" altLang="ja-JP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6526590" y="232411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陽明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06" name="図 205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84119" y="2686052"/>
            <a:ext cx="142297" cy="108000"/>
          </a:xfrm>
          <a:prstGeom prst="rect">
            <a:avLst/>
          </a:prstGeom>
        </p:spPr>
      </p:pic>
      <p:sp>
        <p:nvSpPr>
          <p:cNvPr id="202" name="テキスト ボックス 201"/>
          <p:cNvSpPr txBox="1"/>
          <p:nvPr/>
        </p:nvSpPr>
        <p:spPr>
          <a:xfrm>
            <a:off x="6082889" y="2795566"/>
            <a:ext cx="60882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いない・いない・ばぁ</a:t>
            </a:r>
            <a:endParaRPr kumimoji="1" lang="en-US" altLang="ja-JP" sz="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（陽明ｺﾐｭﾆﾃｨｾﾝﾀｰ）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07" name="図 206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05216" y="3062289"/>
            <a:ext cx="142297" cy="108000"/>
          </a:xfrm>
          <a:prstGeom prst="rect">
            <a:avLst/>
          </a:prstGeom>
        </p:spPr>
      </p:pic>
      <p:sp>
        <p:nvSpPr>
          <p:cNvPr id="208" name="テキスト ボックス 207"/>
          <p:cNvSpPr txBox="1"/>
          <p:nvPr/>
        </p:nvSpPr>
        <p:spPr>
          <a:xfrm>
            <a:off x="6512023" y="3169242"/>
            <a:ext cx="60882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いない・いない・ばぁ</a:t>
            </a:r>
            <a:endParaRPr kumimoji="1" lang="en-US" altLang="ja-JP" sz="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（総合ﾘﾊﾋﾞﾘｾﾝﾀｰ）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09" name="図 208" descr="校舎.gif"/>
          <p:cNvPicPr>
            <a:picLocks noChangeAspect="1"/>
          </p:cNvPicPr>
          <p:nvPr/>
        </p:nvPicPr>
        <p:blipFill>
          <a:blip r:embed="rId5" cstate="print"/>
          <a:srcRect t="34928"/>
          <a:stretch>
            <a:fillRect/>
          </a:stretch>
        </p:blipFill>
        <p:spPr>
          <a:xfrm>
            <a:off x="5893302" y="3224211"/>
            <a:ext cx="204750" cy="108000"/>
          </a:xfrm>
          <a:prstGeom prst="rect">
            <a:avLst/>
          </a:prstGeom>
        </p:spPr>
      </p:pic>
      <p:sp>
        <p:nvSpPr>
          <p:cNvPr id="210" name="テキスト ボックス 209"/>
          <p:cNvSpPr txBox="1"/>
          <p:nvPr/>
        </p:nvSpPr>
        <p:spPr>
          <a:xfrm>
            <a:off x="5867794" y="3353866"/>
            <a:ext cx="4282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瑞穂保健センター</a:t>
            </a:r>
          </a:p>
        </p:txBody>
      </p:sp>
      <p:pic>
        <p:nvPicPr>
          <p:cNvPr id="211" name="図 210" descr="校舎.gif"/>
          <p:cNvPicPr>
            <a:picLocks noChangeAspect="1"/>
          </p:cNvPicPr>
          <p:nvPr/>
        </p:nvPicPr>
        <p:blipFill>
          <a:blip r:embed="rId5" cstate="print"/>
          <a:srcRect t="34928"/>
          <a:stretch>
            <a:fillRect/>
          </a:stretch>
        </p:blipFill>
        <p:spPr>
          <a:xfrm>
            <a:off x="5418639" y="2976561"/>
            <a:ext cx="204750" cy="108000"/>
          </a:xfrm>
          <a:prstGeom prst="rect">
            <a:avLst/>
          </a:prstGeom>
        </p:spPr>
      </p:pic>
      <p:sp>
        <p:nvSpPr>
          <p:cNvPr id="213" name="テキスト ボックス 212"/>
          <p:cNvSpPr txBox="1"/>
          <p:nvPr/>
        </p:nvSpPr>
        <p:spPr>
          <a:xfrm>
            <a:off x="5721748" y="2666979"/>
            <a:ext cx="392113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こすも</a:t>
            </a:r>
            <a:r>
              <a:rPr kumimoji="1" lang="ja-JP" altLang="en-US" sz="400" dirty="0" err="1">
                <a:latin typeface="HG丸ｺﾞｼｯｸM-PRO" pitchFamily="50" charset="-128"/>
                <a:ea typeface="HG丸ｺﾞｼｯｸM-PRO" pitchFamily="50" charset="-128"/>
              </a:rPr>
              <a:t>す</a:t>
            </a:r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保育園</a:t>
            </a:r>
          </a:p>
        </p:txBody>
      </p:sp>
      <p:pic>
        <p:nvPicPr>
          <p:cNvPr id="214" name="図 213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5744951" y="2569350"/>
            <a:ext cx="145927" cy="108000"/>
          </a:xfrm>
          <a:prstGeom prst="rect">
            <a:avLst/>
          </a:prstGeom>
        </p:spPr>
      </p:pic>
      <p:sp>
        <p:nvSpPr>
          <p:cNvPr id="215" name="テキスト ボックス 214"/>
          <p:cNvSpPr txBox="1"/>
          <p:nvPr/>
        </p:nvSpPr>
        <p:spPr>
          <a:xfrm>
            <a:off x="4792083" y="2177228"/>
            <a:ext cx="407342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とうえい</a:t>
            </a:r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保育園</a:t>
            </a:r>
          </a:p>
        </p:txBody>
      </p:sp>
      <p:pic>
        <p:nvPicPr>
          <p:cNvPr id="216" name="図 215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4785308" y="2069287"/>
            <a:ext cx="145927" cy="108000"/>
          </a:xfrm>
          <a:prstGeom prst="rect">
            <a:avLst/>
          </a:prstGeom>
        </p:spPr>
      </p:pic>
      <p:sp>
        <p:nvSpPr>
          <p:cNvPr id="217" name="テキスト ボックス 216"/>
          <p:cNvSpPr txBox="1"/>
          <p:nvPr/>
        </p:nvSpPr>
        <p:spPr>
          <a:xfrm>
            <a:off x="3936590" y="1781153"/>
            <a:ext cx="2889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中山保育園</a:t>
            </a:r>
          </a:p>
        </p:txBody>
      </p:sp>
      <p:pic>
        <p:nvPicPr>
          <p:cNvPr id="218" name="図 217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4011401" y="1683525"/>
            <a:ext cx="145927" cy="108000"/>
          </a:xfrm>
          <a:prstGeom prst="rect">
            <a:avLst/>
          </a:prstGeom>
        </p:spPr>
      </p:pic>
      <p:pic>
        <p:nvPicPr>
          <p:cNvPr id="221" name="図 220" descr="校舎.gif"/>
          <p:cNvPicPr>
            <a:picLocks noChangeAspect="1"/>
          </p:cNvPicPr>
          <p:nvPr/>
        </p:nvPicPr>
        <p:blipFill>
          <a:blip r:embed="rId5" cstate="print"/>
          <a:srcRect t="34928"/>
          <a:stretch>
            <a:fillRect/>
          </a:stretch>
        </p:blipFill>
        <p:spPr>
          <a:xfrm>
            <a:off x="5238392" y="4070327"/>
            <a:ext cx="204750" cy="108000"/>
          </a:xfrm>
          <a:prstGeom prst="rect">
            <a:avLst/>
          </a:prstGeom>
        </p:spPr>
      </p:pic>
      <p:sp>
        <p:nvSpPr>
          <p:cNvPr id="222" name="テキスト ボックス 221"/>
          <p:cNvSpPr txBox="1"/>
          <p:nvPr/>
        </p:nvSpPr>
        <p:spPr>
          <a:xfrm>
            <a:off x="5432807" y="4105650"/>
            <a:ext cx="2889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瑞穂図書館</a:t>
            </a:r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4727758" y="2939286"/>
            <a:ext cx="81518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瑞穂区在宅サービスセンター</a:t>
            </a:r>
            <a:r>
              <a:rPr kumimoji="1" lang="en-US" altLang="ja-JP" sz="400" dirty="0">
                <a:latin typeface="HG丸ｺﾞｼｯｸM-PRO" pitchFamily="50" charset="-128"/>
                <a:ea typeface="HG丸ｺﾞｼｯｸM-PRO" pitchFamily="50" charset="-128"/>
              </a:rPr>
              <a:t>※2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27" name="図 226" descr="りんご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608242" y="2986086"/>
            <a:ext cx="124800" cy="108000"/>
          </a:xfrm>
          <a:prstGeom prst="rect">
            <a:avLst/>
          </a:prstGeom>
        </p:spPr>
      </p:pic>
      <p:sp>
        <p:nvSpPr>
          <p:cNvPr id="212" name="テキスト ボックス 211"/>
          <p:cNvSpPr txBox="1"/>
          <p:nvPr/>
        </p:nvSpPr>
        <p:spPr>
          <a:xfrm>
            <a:off x="5386374" y="3086076"/>
            <a:ext cx="28894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瑞穂児童館</a:t>
            </a:r>
          </a:p>
        </p:txBody>
      </p:sp>
      <p:grpSp>
        <p:nvGrpSpPr>
          <p:cNvPr id="20" name="グループ化 237"/>
          <p:cNvGrpSpPr/>
          <p:nvPr/>
        </p:nvGrpSpPr>
        <p:grpSpPr>
          <a:xfrm>
            <a:off x="3565131" y="3919539"/>
            <a:ext cx="1104105" cy="260397"/>
            <a:chOff x="3338515" y="4129089"/>
            <a:chExt cx="1019174" cy="260397"/>
          </a:xfrm>
        </p:grpSpPr>
        <p:grpSp>
          <p:nvGrpSpPr>
            <p:cNvPr id="22" name="グループ化 235"/>
            <p:cNvGrpSpPr/>
            <p:nvPr/>
          </p:nvGrpSpPr>
          <p:grpSpPr>
            <a:xfrm>
              <a:off x="3438528" y="4129089"/>
              <a:ext cx="919161" cy="260397"/>
              <a:chOff x="3095629" y="5734051"/>
              <a:chExt cx="919161" cy="260397"/>
            </a:xfrm>
          </p:grpSpPr>
          <p:sp>
            <p:nvSpPr>
              <p:cNvPr id="158" name="右中かっこ 157"/>
              <p:cNvSpPr/>
              <p:nvPr/>
            </p:nvSpPr>
            <p:spPr>
              <a:xfrm flipH="1">
                <a:off x="3095629" y="5800725"/>
                <a:ext cx="47621" cy="138114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" name="テキスト ボックス 158"/>
              <p:cNvSpPr txBox="1"/>
              <p:nvPr/>
            </p:nvSpPr>
            <p:spPr>
              <a:xfrm>
                <a:off x="3267063" y="5743546"/>
                <a:ext cx="509598" cy="615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z="400" dirty="0">
                    <a:latin typeface="HG丸ｺﾞｼｯｸM-PRO" pitchFamily="50" charset="-128"/>
                    <a:ea typeface="HG丸ｺﾞｼｯｸM-PRO" pitchFamily="50" charset="-128"/>
                  </a:rPr>
                  <a:t>ちいき文庫たからじま</a:t>
                </a:r>
              </a:p>
            </p:txBody>
          </p:sp>
          <p:sp>
            <p:nvSpPr>
              <p:cNvPr id="161" name="テキスト ボックス 160"/>
              <p:cNvSpPr txBox="1"/>
              <p:nvPr/>
            </p:nvSpPr>
            <p:spPr>
              <a:xfrm>
                <a:off x="3267064" y="5810220"/>
                <a:ext cx="747726" cy="619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z="400" dirty="0">
                    <a:latin typeface="HG丸ｺﾞｼｯｸM-PRO" pitchFamily="50" charset="-128"/>
                    <a:ea typeface="HG丸ｺﾞｼｯｸM-PRO" pitchFamily="50" charset="-128"/>
                  </a:rPr>
                  <a:t>託児グループぞうさん</a:t>
                </a:r>
              </a:p>
            </p:txBody>
          </p:sp>
          <p:pic>
            <p:nvPicPr>
              <p:cNvPr id="162" name="図 161" descr="りんご.gif"/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148013" y="5734051"/>
                <a:ext cx="115200" cy="108000"/>
              </a:xfrm>
              <a:prstGeom prst="rect">
                <a:avLst/>
              </a:prstGeom>
            </p:spPr>
          </p:pic>
          <p:sp>
            <p:nvSpPr>
              <p:cNvPr id="163" name="テキスト ボックス 162"/>
              <p:cNvSpPr txBox="1"/>
              <p:nvPr/>
            </p:nvSpPr>
            <p:spPr>
              <a:xfrm>
                <a:off x="3267063" y="5914996"/>
                <a:ext cx="390538" cy="615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z="400" dirty="0">
                    <a:latin typeface="HG丸ｺﾞｼｯｸM-PRO" pitchFamily="50" charset="-128"/>
                    <a:ea typeface="HG丸ｺﾞｼｯｸM-PRO" pitchFamily="50" charset="-128"/>
                  </a:rPr>
                  <a:t>かるが</a:t>
                </a:r>
                <a:r>
                  <a:rPr kumimoji="1" lang="ja-JP" altLang="en-US" sz="400" dirty="0" err="1">
                    <a:latin typeface="HG丸ｺﾞｼｯｸM-PRO" pitchFamily="50" charset="-128"/>
                    <a:ea typeface="HG丸ｺﾞｼｯｸM-PRO" pitchFamily="50" charset="-128"/>
                  </a:rPr>
                  <a:t>も</a:t>
                </a:r>
                <a:r>
                  <a:rPr kumimoji="1" lang="ja-JP" altLang="en-US" sz="400" dirty="0">
                    <a:latin typeface="HG丸ｺﾞｼｯｸM-PRO" pitchFamily="50" charset="-128"/>
                    <a:ea typeface="HG丸ｺﾞｼｯｸM-PRO" pitchFamily="50" charset="-128"/>
                  </a:rPr>
                  <a:t>クラブ</a:t>
                </a:r>
              </a:p>
            </p:txBody>
          </p:sp>
          <p:pic>
            <p:nvPicPr>
              <p:cNvPr id="164" name="図 163" descr="クローバー.gif"/>
              <p:cNvPicPr>
                <a:picLocks noChangeAspect="1"/>
              </p:cNvPicPr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3143254" y="5886448"/>
                <a:ext cx="115715" cy="108000"/>
              </a:xfrm>
              <a:prstGeom prst="rect">
                <a:avLst/>
              </a:prstGeom>
            </p:spPr>
          </p:pic>
        </p:grpSp>
        <p:sp>
          <p:nvSpPr>
            <p:cNvPr id="237" name="テキスト ボックス 236"/>
            <p:cNvSpPr txBox="1"/>
            <p:nvPr/>
          </p:nvSpPr>
          <p:spPr>
            <a:xfrm>
              <a:off x="3338515" y="4229070"/>
              <a:ext cx="119063" cy="6194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sz="400" dirty="0">
                  <a:latin typeface="HG丸ｺﾞｼｯｸM-PRO" pitchFamily="50" charset="-128"/>
                  <a:ea typeface="HG丸ｺﾞｼｯｸM-PRO" pitchFamily="50" charset="-128"/>
                </a:rPr>
                <a:t>※1</a:t>
              </a:r>
              <a:endParaRPr kumimoji="1" lang="ja-JP" altLang="en-US" sz="4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pic>
        <p:nvPicPr>
          <p:cNvPr id="257" name="図 256" descr="無題4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622820" y="2700338"/>
            <a:ext cx="113960" cy="108000"/>
          </a:xfrm>
          <a:prstGeom prst="rect">
            <a:avLst/>
          </a:prstGeom>
        </p:spPr>
      </p:pic>
      <p:pic>
        <p:nvPicPr>
          <p:cNvPr id="255" name="図 254" descr="無題3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791246" y="4052887"/>
            <a:ext cx="62748" cy="72000"/>
          </a:xfrm>
          <a:prstGeom prst="rect">
            <a:avLst/>
          </a:prstGeom>
        </p:spPr>
      </p:pic>
      <p:pic>
        <p:nvPicPr>
          <p:cNvPr id="223" name="図 222" descr="校舎.gif"/>
          <p:cNvPicPr>
            <a:picLocks noChangeAspect="1"/>
          </p:cNvPicPr>
          <p:nvPr/>
        </p:nvPicPr>
        <p:blipFill>
          <a:blip r:embed="rId5" cstate="print"/>
          <a:srcRect t="34928"/>
          <a:stretch>
            <a:fillRect/>
          </a:stretch>
        </p:blipFill>
        <p:spPr>
          <a:xfrm>
            <a:off x="4759797" y="2741808"/>
            <a:ext cx="204750" cy="108000"/>
          </a:xfrm>
          <a:prstGeom prst="rect">
            <a:avLst/>
          </a:prstGeom>
        </p:spPr>
      </p:pic>
      <p:sp>
        <p:nvSpPr>
          <p:cNvPr id="224" name="テキスト ボックス 223"/>
          <p:cNvSpPr txBox="1"/>
          <p:nvPr/>
        </p:nvSpPr>
        <p:spPr>
          <a:xfrm>
            <a:off x="4759512" y="2668564"/>
            <a:ext cx="417922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瑞穂区役所</a:t>
            </a:r>
            <a:endParaRPr lang="en-US" altLang="ja-JP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25" name="図 224" descr="校舎.gif"/>
          <p:cNvPicPr>
            <a:picLocks noChangeAspect="1"/>
          </p:cNvPicPr>
          <p:nvPr/>
        </p:nvPicPr>
        <p:blipFill>
          <a:blip r:embed="rId5" cstate="print"/>
          <a:srcRect t="34928"/>
          <a:stretch>
            <a:fillRect/>
          </a:stretch>
        </p:blipFill>
        <p:spPr>
          <a:xfrm>
            <a:off x="4805006" y="2834645"/>
            <a:ext cx="204750" cy="108000"/>
          </a:xfrm>
          <a:prstGeom prst="rect">
            <a:avLst/>
          </a:prstGeom>
        </p:spPr>
      </p:pic>
      <p:pic>
        <p:nvPicPr>
          <p:cNvPr id="258" name="図 257" descr="無題4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617660" y="3643312"/>
            <a:ext cx="113960" cy="108000"/>
          </a:xfrm>
          <a:prstGeom prst="rect">
            <a:avLst/>
          </a:prstGeom>
        </p:spPr>
      </p:pic>
      <p:pic>
        <p:nvPicPr>
          <p:cNvPr id="259" name="図 258" descr="無題4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679572" y="4533901"/>
            <a:ext cx="113960" cy="108000"/>
          </a:xfrm>
          <a:prstGeom prst="rect">
            <a:avLst/>
          </a:prstGeom>
        </p:spPr>
      </p:pic>
      <p:pic>
        <p:nvPicPr>
          <p:cNvPr id="260" name="図 259" descr="無題4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987297" y="4500562"/>
            <a:ext cx="113960" cy="108000"/>
          </a:xfrm>
          <a:prstGeom prst="rect">
            <a:avLst/>
          </a:prstGeom>
        </p:spPr>
      </p:pic>
      <p:pic>
        <p:nvPicPr>
          <p:cNvPr id="261" name="図 260" descr="無題4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828276" y="4510097"/>
            <a:ext cx="113960" cy="108000"/>
          </a:xfrm>
          <a:prstGeom prst="rect">
            <a:avLst/>
          </a:prstGeom>
        </p:spPr>
      </p:pic>
      <p:sp>
        <p:nvSpPr>
          <p:cNvPr id="141" name="テキスト ボックス 140"/>
          <p:cNvSpPr txBox="1"/>
          <p:nvPr/>
        </p:nvSpPr>
        <p:spPr>
          <a:xfrm>
            <a:off x="3601225" y="4338639"/>
            <a:ext cx="700192" cy="184666"/>
          </a:xfrm>
          <a:prstGeom prst="rect">
            <a:avLst/>
          </a:prstGeom>
          <a:noFill/>
        </p:spPr>
        <p:txBody>
          <a:bodyPr wrap="square" lIns="72000" tIns="0" rIns="72000" bIns="0" rtlCol="0">
            <a:spAutoFit/>
          </a:bodyPr>
          <a:lstStyle/>
          <a:p>
            <a:r>
              <a:rPr kumimoji="1"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井戸田</a:t>
            </a:r>
          </a:p>
        </p:txBody>
      </p:sp>
      <p:pic>
        <p:nvPicPr>
          <p:cNvPr id="262" name="図 261" descr="無題4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124187" y="3990976"/>
            <a:ext cx="113960" cy="108000"/>
          </a:xfrm>
          <a:prstGeom prst="rect">
            <a:avLst/>
          </a:prstGeom>
        </p:spPr>
      </p:pic>
      <p:pic>
        <p:nvPicPr>
          <p:cNvPr id="263" name="図 262" descr="無題4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964927" y="3072223"/>
            <a:ext cx="113960" cy="108000"/>
          </a:xfrm>
          <a:prstGeom prst="rect">
            <a:avLst/>
          </a:prstGeom>
        </p:spPr>
      </p:pic>
      <p:pic>
        <p:nvPicPr>
          <p:cNvPr id="264" name="図 263" descr="無題4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629812" y="1536111"/>
            <a:ext cx="113960" cy="108000"/>
          </a:xfrm>
          <a:prstGeom prst="rect">
            <a:avLst/>
          </a:prstGeom>
        </p:spPr>
      </p:pic>
      <p:pic>
        <p:nvPicPr>
          <p:cNvPr id="90" name="図 89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34919" y="2976561"/>
            <a:ext cx="142297" cy="108000"/>
          </a:xfrm>
          <a:prstGeom prst="rect">
            <a:avLst/>
          </a:prstGeom>
        </p:spPr>
      </p:pic>
      <p:sp>
        <p:nvSpPr>
          <p:cNvPr id="87" name="テキスト ボックス 86"/>
          <p:cNvSpPr txBox="1"/>
          <p:nvPr/>
        </p:nvSpPr>
        <p:spPr>
          <a:xfrm>
            <a:off x="3353581" y="3071789"/>
            <a:ext cx="288941" cy="619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高田幼稚園</a:t>
            </a:r>
          </a:p>
        </p:txBody>
      </p:sp>
      <p:pic>
        <p:nvPicPr>
          <p:cNvPr id="204" name="図 203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53942" y="4167205"/>
            <a:ext cx="142297" cy="108000"/>
          </a:xfrm>
          <a:prstGeom prst="rect">
            <a:avLst/>
          </a:prstGeom>
        </p:spPr>
      </p:pic>
      <p:sp>
        <p:nvSpPr>
          <p:cNvPr id="205" name="テキスト ボックス 204"/>
          <p:cNvSpPr txBox="1"/>
          <p:nvPr/>
        </p:nvSpPr>
        <p:spPr>
          <a:xfrm>
            <a:off x="5046642" y="4271627"/>
            <a:ext cx="624000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豊岡学区子育て支援ｸﾗﾌﾞ</a:t>
            </a:r>
          </a:p>
        </p:txBody>
      </p:sp>
      <p:pic>
        <p:nvPicPr>
          <p:cNvPr id="238" name="図 237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5435390" y="2707464"/>
            <a:ext cx="145927" cy="108000"/>
          </a:xfrm>
          <a:prstGeom prst="rect">
            <a:avLst/>
          </a:prstGeom>
        </p:spPr>
      </p:pic>
      <p:sp>
        <p:nvSpPr>
          <p:cNvPr id="239" name="テキスト ボックス 238"/>
          <p:cNvSpPr txBox="1"/>
          <p:nvPr/>
        </p:nvSpPr>
        <p:spPr>
          <a:xfrm>
            <a:off x="5479258" y="2810369"/>
            <a:ext cx="392113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さざんか保育園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85379" y="142853"/>
            <a:ext cx="4185761" cy="46166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メイリオ" pitchFamily="50" charset="-128"/>
                <a:ea typeface="メイリオ" pitchFamily="50" charset="-128"/>
              </a:rPr>
              <a:t>瑞穂区　さくらっこ♪マップ</a:t>
            </a:r>
          </a:p>
        </p:txBody>
      </p:sp>
      <p:grpSp>
        <p:nvGrpSpPr>
          <p:cNvPr id="2" name="グループ化 176"/>
          <p:cNvGrpSpPr/>
          <p:nvPr/>
        </p:nvGrpSpPr>
        <p:grpSpPr>
          <a:xfrm>
            <a:off x="1" y="1403904"/>
            <a:ext cx="1835932" cy="623248"/>
            <a:chOff x="66557" y="754818"/>
            <a:chExt cx="1888810" cy="623248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66557" y="754818"/>
              <a:ext cx="1888810" cy="623248"/>
            </a:xfrm>
            <a:prstGeom prst="rect">
              <a:avLst/>
            </a:prstGeom>
            <a:noFill/>
            <a:ln cap="flat">
              <a:solidFill>
                <a:schemeClr val="accent6">
                  <a:lumMod val="60000"/>
                  <a:lumOff val="40000"/>
                </a:schemeClr>
              </a:solidFill>
              <a:bevel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Ins="36000" rtlCol="0">
              <a:spAutoFit/>
            </a:bodyPr>
            <a:lstStyle/>
            <a:p>
              <a:r>
                <a:rPr kumimoji="1"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御剱学区</a:t>
              </a:r>
              <a:endParaRPr kumimoji="1" lang="en-US" altLang="ja-JP" sz="105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大法寺愛児園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881-0151</a:t>
              </a: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若芽：御剱小学校プレイルー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ム</a:t>
              </a:r>
              <a:endParaRPr kumimoji="1"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</a:t>
              </a:r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℡</a:t>
              </a:r>
              <a:r>
                <a:rPr kumimoji="1"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871-1200</a:t>
              </a:r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（御剱ｺﾐｭﾆﾃｨｾﾝﾀｰ）</a:t>
              </a:r>
            </a:p>
            <a:p>
              <a:endParaRPr kumimoji="1" lang="ja-JP" altLang="en-US" sz="6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pic>
          <p:nvPicPr>
            <p:cNvPr id="68" name="図 67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192947" y="961426"/>
              <a:ext cx="89801" cy="72000"/>
            </a:xfrm>
            <a:prstGeom prst="rect">
              <a:avLst/>
            </a:prstGeom>
          </p:spPr>
        </p:pic>
        <p:pic>
          <p:nvPicPr>
            <p:cNvPr id="79" name="図 78" descr="illust1154_thumb.gif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85270" y="1047746"/>
              <a:ext cx="87568" cy="72000"/>
            </a:xfrm>
            <a:prstGeom prst="rect">
              <a:avLst/>
            </a:prstGeom>
          </p:spPr>
        </p:pic>
      </p:grpSp>
      <p:grpSp>
        <p:nvGrpSpPr>
          <p:cNvPr id="249" name="グループ化 248"/>
          <p:cNvGrpSpPr/>
          <p:nvPr/>
        </p:nvGrpSpPr>
        <p:grpSpPr>
          <a:xfrm>
            <a:off x="11933" y="2119071"/>
            <a:ext cx="1823999" cy="807913"/>
            <a:chOff x="71404" y="1465179"/>
            <a:chExt cx="1629046" cy="807913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71404" y="1465179"/>
              <a:ext cx="1629046" cy="807913"/>
            </a:xfrm>
            <a:prstGeom prst="rect">
              <a:avLst/>
            </a:prstGeom>
            <a:noFill/>
            <a:ln>
              <a:solidFill>
                <a:srgbClr val="D4F0FF"/>
              </a:solidFill>
            </a:ln>
            <a:effec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Ins="0" rtlCol="0">
              <a:spAutoFit/>
            </a:bodyPr>
            <a:lstStyle/>
            <a:p>
              <a:r>
                <a:rPr kumimoji="1"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高田学区</a:t>
              </a:r>
              <a:endParaRPr kumimoji="1" lang="en-US" altLang="ja-JP" sz="105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 直来保育園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881-4750</a:t>
              </a:r>
              <a:endParaRPr lang="ja-JP" altLang="en-US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 直来保育園エリア支援保育所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881-2676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 </a:t>
              </a:r>
              <a:r>
                <a:rPr lang="ja-JP" altLang="en-US" sz="600" dirty="0" err="1">
                  <a:latin typeface="HG丸ｺﾞｼｯｸM-PRO" pitchFamily="50" charset="-128"/>
                  <a:ea typeface="HG丸ｺﾞｼｯｸM-PRO" pitchFamily="50" charset="-128"/>
                </a:rPr>
                <a:t>ちばな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保育園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881-7685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 高田幼稚園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871-3808</a:t>
              </a: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 キューピー：高田学区防犯防災ｾﾝﾀｰ</a:t>
              </a:r>
              <a:endParaRPr kumimoji="1"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endParaRPr kumimoji="1"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pic>
          <p:nvPicPr>
            <p:cNvPr id="73" name="図 72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117111" y="1713112"/>
              <a:ext cx="89801" cy="72000"/>
            </a:xfrm>
            <a:prstGeom prst="rect">
              <a:avLst/>
            </a:prstGeom>
          </p:spPr>
        </p:pic>
        <p:pic>
          <p:nvPicPr>
            <p:cNvPr id="74" name="図 73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125283" y="1876884"/>
              <a:ext cx="89801" cy="72000"/>
            </a:xfrm>
            <a:prstGeom prst="rect">
              <a:avLst/>
            </a:prstGeom>
          </p:spPr>
        </p:pic>
        <p:pic>
          <p:nvPicPr>
            <p:cNvPr id="75" name="図 74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124802" y="1973600"/>
              <a:ext cx="89801" cy="72000"/>
            </a:xfrm>
            <a:prstGeom prst="rect">
              <a:avLst/>
            </a:prstGeom>
          </p:spPr>
        </p:pic>
        <p:pic>
          <p:nvPicPr>
            <p:cNvPr id="81" name="図 80" descr="illust1154_thumb.gif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7448" y="2071940"/>
              <a:ext cx="87568" cy="72000"/>
            </a:xfrm>
            <a:prstGeom prst="rect">
              <a:avLst/>
            </a:prstGeom>
          </p:spPr>
        </p:pic>
      </p:grpSp>
      <p:grpSp>
        <p:nvGrpSpPr>
          <p:cNvPr id="4" name="グループ化 178"/>
          <p:cNvGrpSpPr/>
          <p:nvPr/>
        </p:nvGrpSpPr>
        <p:grpSpPr>
          <a:xfrm>
            <a:off x="4562" y="3817818"/>
            <a:ext cx="1772687" cy="623248"/>
            <a:chOff x="85692" y="2052632"/>
            <a:chExt cx="2027547" cy="804303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85692" y="2052632"/>
              <a:ext cx="2027547" cy="804303"/>
            </a:xfrm>
            <a:prstGeom prst="rect">
              <a:avLst/>
            </a:prstGeom>
            <a:noFill/>
            <a:ln>
              <a:solidFill>
                <a:srgbClr val="E2D4FE"/>
              </a:solidFill>
            </a:ln>
            <a:effectLst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lIns="72000" rIns="0" rtlCol="0">
              <a:spAutoFit/>
            </a:bodyPr>
            <a:lstStyle/>
            <a:p>
              <a:r>
                <a:rPr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堀田</a:t>
              </a:r>
              <a:r>
                <a:rPr kumimoji="1"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学区</a:t>
              </a:r>
              <a:endParaRPr kumimoji="1" lang="en-US" altLang="ja-JP" sz="105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新開保育園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882-0991</a:t>
              </a:r>
            </a:p>
            <a:p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   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新開保育園エリア支援保育所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882-3636</a:t>
              </a: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ほりたオープンハート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：</a:t>
              </a:r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堀田小特活室</a:t>
              </a:r>
              <a:endParaRPr kumimoji="1"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</a:t>
              </a:r>
              <a:endParaRPr kumimoji="1"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pic>
          <p:nvPicPr>
            <p:cNvPr id="110" name="図 109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105575" y="2342090"/>
              <a:ext cx="126655" cy="101548"/>
            </a:xfrm>
            <a:prstGeom prst="rect">
              <a:avLst/>
            </a:prstGeom>
          </p:spPr>
        </p:pic>
        <p:pic>
          <p:nvPicPr>
            <p:cNvPr id="112" name="図 111" descr="illust1154_thumb.gif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2231" y="2569763"/>
              <a:ext cx="91128" cy="74925"/>
            </a:xfrm>
            <a:prstGeom prst="rect">
              <a:avLst/>
            </a:prstGeom>
          </p:spPr>
        </p:pic>
      </p:grpSp>
      <p:grpSp>
        <p:nvGrpSpPr>
          <p:cNvPr id="5" name="グループ化 179"/>
          <p:cNvGrpSpPr/>
          <p:nvPr/>
        </p:nvGrpSpPr>
        <p:grpSpPr>
          <a:xfrm>
            <a:off x="10274" y="3010283"/>
            <a:ext cx="1825659" cy="715581"/>
            <a:chOff x="80931" y="2633670"/>
            <a:chExt cx="2016000" cy="715581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80931" y="2633670"/>
              <a:ext cx="2016000" cy="715581"/>
            </a:xfrm>
            <a:prstGeom prst="rect">
              <a:avLst/>
            </a:prstGeom>
            <a:noFill/>
            <a:ln>
              <a:solidFill>
                <a:srgbClr val="FED3D3"/>
              </a:solidFill>
            </a:ln>
            <a:effectLst>
              <a:outerShdw sx="1000" sy="1000" algn="tl" rotWithShape="0">
                <a:schemeClr val="bg1"/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瑞穂学区</a:t>
              </a:r>
              <a:endParaRPr kumimoji="1" lang="en-US" altLang="ja-JP" sz="105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東愛保育園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853-3009</a:t>
              </a: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白竜幼稚園　℡</a:t>
              </a:r>
              <a:r>
                <a:rPr kumimoji="1"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841-0036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若葉保育園　℡</a:t>
              </a:r>
              <a:r>
                <a:rPr kumimoji="1"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841-5975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ひまわり：大喜寺客殿　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pic>
          <p:nvPicPr>
            <p:cNvPr id="125" name="図 124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213734" y="2851410"/>
              <a:ext cx="89801" cy="72000"/>
            </a:xfrm>
            <a:prstGeom prst="rect">
              <a:avLst/>
            </a:prstGeom>
            <a:ln>
              <a:solidFill>
                <a:srgbClr val="FFD4FF"/>
              </a:solidFill>
            </a:ln>
          </p:spPr>
        </p:pic>
        <p:pic>
          <p:nvPicPr>
            <p:cNvPr id="126" name="図 125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213734" y="2941891"/>
              <a:ext cx="89801" cy="72000"/>
            </a:xfrm>
            <a:prstGeom prst="rect">
              <a:avLst/>
            </a:prstGeom>
            <a:ln>
              <a:solidFill>
                <a:srgbClr val="FFD4FF"/>
              </a:solidFill>
            </a:ln>
          </p:spPr>
        </p:pic>
        <p:pic>
          <p:nvPicPr>
            <p:cNvPr id="128" name="図 127" descr="illust1154_thumb.gif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9129" y="3127949"/>
              <a:ext cx="87567" cy="72000"/>
            </a:xfrm>
            <a:prstGeom prst="rect">
              <a:avLst/>
            </a:prstGeom>
            <a:ln>
              <a:solidFill>
                <a:srgbClr val="FFD4FF"/>
              </a:solidFill>
            </a:ln>
          </p:spPr>
        </p:pic>
        <p:pic>
          <p:nvPicPr>
            <p:cNvPr id="130" name="図 129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219796" y="3038808"/>
              <a:ext cx="89801" cy="72000"/>
            </a:xfrm>
            <a:prstGeom prst="rect">
              <a:avLst/>
            </a:prstGeom>
            <a:ln>
              <a:solidFill>
                <a:srgbClr val="FFD4FF"/>
              </a:solidFill>
            </a:ln>
          </p:spPr>
        </p:pic>
      </p:grpSp>
      <p:grpSp>
        <p:nvGrpSpPr>
          <p:cNvPr id="272" name="グループ化 271"/>
          <p:cNvGrpSpPr/>
          <p:nvPr/>
        </p:nvGrpSpPr>
        <p:grpSpPr>
          <a:xfrm>
            <a:off x="0" y="5440171"/>
            <a:ext cx="1613277" cy="530915"/>
            <a:chOff x="91502" y="4248208"/>
            <a:chExt cx="1584000" cy="530915"/>
          </a:xfrm>
        </p:grpSpPr>
        <p:sp>
          <p:nvSpPr>
            <p:cNvPr id="150" name="テキスト ボックス 149"/>
            <p:cNvSpPr txBox="1"/>
            <p:nvPr/>
          </p:nvSpPr>
          <p:spPr>
            <a:xfrm>
              <a:off x="91502" y="4248208"/>
              <a:ext cx="1584000" cy="530915"/>
            </a:xfrm>
            <a:prstGeom prst="rect">
              <a:avLst/>
            </a:prstGeom>
            <a:noFill/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穂波学区</a:t>
              </a:r>
              <a:endParaRPr kumimoji="1" lang="en-US" altLang="ja-JP" sz="105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天使保育園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811-3503</a:t>
              </a: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メリーゴーランド：穂波ｺﾐｭﾆﾃｨｾﾝﾀｰ</a:t>
              </a:r>
              <a:endParaRPr kumimoji="1"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endParaRPr kumimoji="1"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pic>
          <p:nvPicPr>
            <p:cNvPr id="151" name="図 150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218497" y="4465962"/>
              <a:ext cx="89801" cy="72000"/>
            </a:xfrm>
            <a:prstGeom prst="rect">
              <a:avLst/>
            </a:prstGeom>
          </p:spPr>
        </p:pic>
        <p:pic>
          <p:nvPicPr>
            <p:cNvPr id="152" name="図 151" descr="illust1154_thumb.gif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8497" y="4552995"/>
              <a:ext cx="87568" cy="72000"/>
            </a:xfrm>
            <a:prstGeom prst="rect">
              <a:avLst/>
            </a:prstGeom>
          </p:spPr>
        </p:pic>
      </p:grpSp>
      <p:grpSp>
        <p:nvGrpSpPr>
          <p:cNvPr id="18" name="グループ化 180"/>
          <p:cNvGrpSpPr/>
          <p:nvPr/>
        </p:nvGrpSpPr>
        <p:grpSpPr>
          <a:xfrm>
            <a:off x="0" y="4514266"/>
            <a:ext cx="1613277" cy="715581"/>
            <a:chOff x="95218" y="3414726"/>
            <a:chExt cx="1584000" cy="715581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95218" y="3414726"/>
              <a:ext cx="1584000" cy="715581"/>
            </a:xfrm>
            <a:prstGeom prst="rect">
              <a:avLst/>
            </a:prstGeom>
            <a:noFill/>
            <a:ln>
              <a:solidFill>
                <a:srgbClr val="FFD4FF"/>
              </a:solidFill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井戸田学区</a:t>
              </a:r>
              <a:endParaRPr kumimoji="1" lang="en-US" altLang="ja-JP" sz="105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黎明保育園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811-7052</a:t>
              </a: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新瑞幼児園　℡</a:t>
              </a:r>
              <a:r>
                <a:rPr kumimoji="1"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851-0663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すずらん幼児園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841-6901</a:t>
              </a:r>
              <a:endParaRPr kumimoji="1"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あいあい：井戸田ｺﾐｭﾆﾃｨｾﾝﾀｰ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pic>
          <p:nvPicPr>
            <p:cNvPr id="153" name="図 152" descr="illust1154_thumb.gif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7974" y="3915685"/>
              <a:ext cx="87568" cy="72000"/>
            </a:xfrm>
            <a:prstGeom prst="rect">
              <a:avLst/>
            </a:prstGeom>
          </p:spPr>
        </p:pic>
        <p:pic>
          <p:nvPicPr>
            <p:cNvPr id="154" name="図 153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213734" y="3632443"/>
              <a:ext cx="89801" cy="72000"/>
            </a:xfrm>
            <a:prstGeom prst="rect">
              <a:avLst/>
            </a:prstGeom>
          </p:spPr>
        </p:pic>
        <p:pic>
          <p:nvPicPr>
            <p:cNvPr id="155" name="図 154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213734" y="3722924"/>
              <a:ext cx="89801" cy="72000"/>
            </a:xfrm>
            <a:prstGeom prst="rect">
              <a:avLst/>
            </a:prstGeom>
          </p:spPr>
        </p:pic>
      </p:grpSp>
      <p:grpSp>
        <p:nvGrpSpPr>
          <p:cNvPr id="276" name="グループ化 275"/>
          <p:cNvGrpSpPr/>
          <p:nvPr/>
        </p:nvGrpSpPr>
        <p:grpSpPr>
          <a:xfrm>
            <a:off x="5419824" y="667898"/>
            <a:ext cx="1909705" cy="807913"/>
            <a:chOff x="4196179" y="679271"/>
            <a:chExt cx="2165121" cy="807913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4196179" y="679271"/>
              <a:ext cx="2165121" cy="807913"/>
            </a:xfrm>
            <a:prstGeom prst="rect">
              <a:avLst/>
            </a:prstGeom>
            <a:noFill/>
            <a:ln>
              <a:solidFill>
                <a:schemeClr val="accent6">
                  <a:lumMod val="60000"/>
                  <a:lumOff val="40000"/>
                  <a:alpha val="75000"/>
                </a:schemeClr>
              </a:solidFill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豊岡</a:t>
              </a:r>
              <a:r>
                <a:rPr kumimoji="1"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学区</a:t>
              </a:r>
              <a:endParaRPr kumimoji="1" lang="en-US" altLang="ja-JP" sz="105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萩山幼稚園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841-8526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豊岡保育園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841-9545</a:t>
              </a: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たんぽぽ保育園　℡</a:t>
              </a:r>
              <a:r>
                <a:rPr kumimoji="1"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841-0902</a:t>
              </a:r>
              <a:endParaRPr kumimoji="1" lang="ja-JP" altLang="en-US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ウイズブック保育室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680-7849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豊岡学区子育て支援ｸﾗﾌﾞ：豊岡ｺﾐｭﾆﾃｨｾﾝﾀｰ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　　　　　　　</a:t>
              </a:r>
              <a:endParaRPr kumimoji="1"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pic>
          <p:nvPicPr>
            <p:cNvPr id="183" name="図 182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4346015" y="907998"/>
              <a:ext cx="106366" cy="72000"/>
            </a:xfrm>
            <a:prstGeom prst="rect">
              <a:avLst/>
            </a:prstGeom>
          </p:spPr>
        </p:pic>
        <p:pic>
          <p:nvPicPr>
            <p:cNvPr id="184" name="図 183" descr="illust1154_thumb.gif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349037" y="1261765"/>
              <a:ext cx="103721" cy="72000"/>
            </a:xfrm>
            <a:prstGeom prst="rect">
              <a:avLst/>
            </a:prstGeom>
          </p:spPr>
        </p:pic>
        <p:pic>
          <p:nvPicPr>
            <p:cNvPr id="185" name="図 184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4346015" y="993718"/>
              <a:ext cx="106366" cy="72000"/>
            </a:xfrm>
            <a:prstGeom prst="rect">
              <a:avLst/>
            </a:prstGeom>
          </p:spPr>
        </p:pic>
        <p:pic>
          <p:nvPicPr>
            <p:cNvPr id="186" name="図 185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4346015" y="1084199"/>
              <a:ext cx="106366" cy="72000"/>
            </a:xfrm>
            <a:prstGeom prst="rect">
              <a:avLst/>
            </a:prstGeom>
          </p:spPr>
        </p:pic>
      </p:grpSp>
      <p:grpSp>
        <p:nvGrpSpPr>
          <p:cNvPr id="274" name="グループ化 273"/>
          <p:cNvGrpSpPr/>
          <p:nvPr/>
        </p:nvGrpSpPr>
        <p:grpSpPr>
          <a:xfrm>
            <a:off x="7947217" y="2027144"/>
            <a:ext cx="1914927" cy="579718"/>
            <a:chOff x="5005462" y="5560940"/>
            <a:chExt cx="2016000" cy="509700"/>
          </a:xfrm>
        </p:grpSpPr>
        <p:sp>
          <p:nvSpPr>
            <p:cNvPr id="16" name="テキスト ボックス 15"/>
            <p:cNvSpPr txBox="1"/>
            <p:nvPr/>
          </p:nvSpPr>
          <p:spPr>
            <a:xfrm>
              <a:off x="5005462" y="5560940"/>
              <a:ext cx="2016000" cy="509700"/>
            </a:xfrm>
            <a:prstGeom prst="rect">
              <a:avLst/>
            </a:prstGeom>
            <a:noFill/>
            <a:ln>
              <a:solidFill>
                <a:srgbClr val="FED3D3"/>
              </a:solidFill>
            </a:ln>
            <a:effec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中根学区</a:t>
              </a:r>
              <a:endParaRPr kumimoji="1" lang="en-US" altLang="ja-JP" sz="105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軍水保育園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833-8733</a:t>
              </a:r>
              <a:endParaRPr lang="ja-JP" altLang="en-US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軍水保育園エリア支援保育所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833-5500</a:t>
              </a:r>
              <a:endParaRPr lang="ja-JP" altLang="en-US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ななく</a:t>
              </a:r>
              <a:r>
                <a:rPr lang="ja-JP" altLang="en-US" sz="600" dirty="0" err="1">
                  <a:latin typeface="HG丸ｺﾞｼｯｸM-PRO" pitchFamily="50" charset="-128"/>
                  <a:ea typeface="HG丸ｺﾞｼｯｸM-PRO" pitchFamily="50" charset="-128"/>
                </a:rPr>
                <a:t>さ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保育園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833-7811</a:t>
              </a: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ゆりかご：中根小学校ﾄﾜｲﾗｲﾄｽｸｰﾙ</a:t>
              </a:r>
              <a:endParaRPr lang="ja-JP" altLang="en-US" sz="6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pic>
          <p:nvPicPr>
            <p:cNvPr id="187" name="図 186" descr="illust1154_thumb.gif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46531" y="5980464"/>
              <a:ext cx="115319" cy="76502"/>
            </a:xfrm>
            <a:prstGeom prst="rect">
              <a:avLst/>
            </a:prstGeom>
          </p:spPr>
        </p:pic>
        <p:pic>
          <p:nvPicPr>
            <p:cNvPr id="188" name="図 187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5062226" y="5898751"/>
              <a:ext cx="89801" cy="72000"/>
            </a:xfrm>
            <a:prstGeom prst="rect">
              <a:avLst/>
            </a:prstGeom>
          </p:spPr>
        </p:pic>
      </p:grpSp>
      <p:grpSp>
        <p:nvGrpSpPr>
          <p:cNvPr id="282" name="グループ化 281"/>
          <p:cNvGrpSpPr/>
          <p:nvPr/>
        </p:nvGrpSpPr>
        <p:grpSpPr>
          <a:xfrm>
            <a:off x="7942601" y="916606"/>
            <a:ext cx="1913974" cy="438582"/>
            <a:chOff x="5107399" y="682145"/>
            <a:chExt cx="1786556" cy="462003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5107399" y="682145"/>
              <a:ext cx="1786556" cy="462003"/>
            </a:xfrm>
            <a:prstGeom prst="rect">
              <a:avLst/>
            </a:prstGeom>
            <a:noFill/>
            <a:ln>
              <a:solidFill>
                <a:srgbClr val="FFD4FF"/>
              </a:solidFill>
            </a:ln>
            <a:effec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陽明学区</a:t>
              </a:r>
              <a:endParaRPr kumimoji="1" lang="en-US" altLang="ja-JP" sz="105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</a:t>
              </a:r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いない・いない・ばぁ</a:t>
              </a:r>
              <a:endParaRPr kumimoji="1"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　陽明ｺﾐｭﾆﾃｨｾﾝﾀｰおよび総合ﾘﾊﾋﾞﾘｾﾝﾀｰ</a:t>
              </a:r>
            </a:p>
          </p:txBody>
        </p:sp>
        <p:pic>
          <p:nvPicPr>
            <p:cNvPr id="232" name="図 231" descr="illust1154_thumb.gif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67363" y="922552"/>
              <a:ext cx="87568" cy="72000"/>
            </a:xfrm>
            <a:prstGeom prst="rect">
              <a:avLst/>
            </a:prstGeom>
          </p:spPr>
        </p:pic>
      </p:grpSp>
      <p:sp>
        <p:nvSpPr>
          <p:cNvPr id="250" name="テキスト ボックス 249"/>
          <p:cNvSpPr txBox="1"/>
          <p:nvPr/>
        </p:nvSpPr>
        <p:spPr>
          <a:xfrm>
            <a:off x="1" y="6273226"/>
            <a:ext cx="1896673" cy="584775"/>
          </a:xfrm>
          <a:prstGeom prst="rect">
            <a:avLst/>
          </a:prstGeom>
          <a:noFill/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瑞穂区子育てネットワーク</a:t>
            </a:r>
            <a:r>
              <a:rPr lang="ja-JP" altLang="en-US" sz="8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さくらっこ♪</a:t>
            </a:r>
            <a:endParaRPr lang="en-US" altLang="ja-JP" sz="800" dirty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6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ＵＲＬ；　　ｈ</a:t>
            </a:r>
            <a:r>
              <a:rPr kumimoji="1" lang="ja-JP" altLang="en-US" sz="6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ｔｔｐ</a:t>
            </a:r>
            <a:r>
              <a:rPr kumimoji="1" lang="en-US" altLang="ja-JP" sz="6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s</a:t>
            </a:r>
            <a:r>
              <a:rPr kumimoji="1" lang="ja-JP" altLang="en-US" sz="6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：</a:t>
            </a:r>
            <a:r>
              <a:rPr lang="en-US" altLang="ja-JP" sz="6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//</a:t>
            </a:r>
            <a:r>
              <a:rPr kumimoji="1" lang="en-US" altLang="ja-JP" sz="6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sakurakko.info</a:t>
            </a:r>
          </a:p>
          <a:p>
            <a:r>
              <a:rPr kumimoji="1" lang="ja-JP" altLang="en-US" sz="6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事務局；　瑞穂区社会福祉協議会内</a:t>
            </a:r>
            <a:endParaRPr kumimoji="1" lang="en-US" altLang="ja-JP" sz="600" dirty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6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　名古屋市瑞穂区佐渡町</a:t>
            </a:r>
            <a:r>
              <a:rPr lang="en-US" altLang="ja-JP" sz="6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3-18</a:t>
            </a:r>
          </a:p>
          <a:p>
            <a:r>
              <a:rPr kumimoji="1" lang="ja-JP" altLang="en-US" sz="6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　℡</a:t>
            </a:r>
            <a:r>
              <a:rPr lang="en-US" altLang="ja-JP" sz="6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841-4063</a:t>
            </a:r>
            <a:endParaRPr kumimoji="1" lang="en-US" altLang="ja-JP" sz="600" dirty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grpSp>
        <p:nvGrpSpPr>
          <p:cNvPr id="231" name="グループ化 230"/>
          <p:cNvGrpSpPr/>
          <p:nvPr/>
        </p:nvGrpSpPr>
        <p:grpSpPr>
          <a:xfrm>
            <a:off x="0" y="10312"/>
            <a:ext cx="2213358" cy="900246"/>
            <a:chOff x="7156682" y="377364"/>
            <a:chExt cx="2176458" cy="900246"/>
          </a:xfrm>
        </p:grpSpPr>
        <p:sp>
          <p:nvSpPr>
            <p:cNvPr id="245" name="テキスト ボックス 244"/>
            <p:cNvSpPr txBox="1"/>
            <p:nvPr/>
          </p:nvSpPr>
          <p:spPr>
            <a:xfrm>
              <a:off x="7156682" y="377364"/>
              <a:ext cx="2176458" cy="900246"/>
            </a:xfrm>
            <a:prstGeom prst="rect">
              <a:avLst/>
            </a:prstGeom>
            <a:ln w="12700" cap="rnd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協力行政機関</a:t>
              </a:r>
              <a:endParaRPr lang="en-US" altLang="ja-JP" sz="105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瑞穂区役所民生子ども課℡</a:t>
              </a:r>
              <a:r>
                <a:rPr kumimoji="1"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852-9392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瑞穂保健センター・子育て総合相談窓口℡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837-3285</a:t>
              </a:r>
              <a:endParaRPr lang="ja-JP" altLang="en-US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ひばり荘℡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831-9292</a:t>
              </a: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瑞穂児童館℡</a:t>
              </a:r>
              <a:r>
                <a:rPr kumimoji="1"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852-2229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瑞穂図書館℡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853-0450</a:t>
              </a:r>
              <a:endParaRPr kumimoji="1"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瑞穂生涯学習センター℡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871-2255</a:t>
              </a: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瑞穂区社会福祉協議会℡</a:t>
              </a:r>
              <a:r>
                <a:rPr kumimoji="1"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841-4063</a:t>
              </a:r>
            </a:p>
          </p:txBody>
        </p:sp>
        <p:pic>
          <p:nvPicPr>
            <p:cNvPr id="253" name="図 252" descr="校舎.gif"/>
            <p:cNvPicPr>
              <a:picLocks noChangeAspect="1"/>
            </p:cNvPicPr>
            <p:nvPr/>
          </p:nvPicPr>
          <p:blipFill>
            <a:blip r:embed="rId5" cstate="print"/>
            <a:srcRect t="34928"/>
            <a:stretch>
              <a:fillRect/>
            </a:stretch>
          </p:blipFill>
          <p:spPr>
            <a:xfrm>
              <a:off x="7497493" y="447664"/>
              <a:ext cx="202020" cy="115440"/>
            </a:xfrm>
            <a:prstGeom prst="rect">
              <a:avLst/>
            </a:prstGeom>
          </p:spPr>
        </p:pic>
        <p:pic>
          <p:nvPicPr>
            <p:cNvPr id="254" name="図 253" descr="校舎.gif"/>
            <p:cNvPicPr>
              <a:picLocks noChangeAspect="1"/>
            </p:cNvPicPr>
            <p:nvPr/>
          </p:nvPicPr>
          <p:blipFill>
            <a:blip r:embed="rId5" cstate="print"/>
            <a:srcRect t="34928"/>
            <a:stretch>
              <a:fillRect/>
            </a:stretch>
          </p:blipFill>
          <p:spPr>
            <a:xfrm>
              <a:off x="8743063" y="452185"/>
              <a:ext cx="202020" cy="115440"/>
            </a:xfrm>
            <a:prstGeom prst="rect">
              <a:avLst/>
            </a:prstGeom>
          </p:spPr>
        </p:pic>
      </p:grpSp>
      <p:sp>
        <p:nvSpPr>
          <p:cNvPr id="256" name="テキスト ボックス 255"/>
          <p:cNvSpPr txBox="1"/>
          <p:nvPr/>
        </p:nvSpPr>
        <p:spPr>
          <a:xfrm>
            <a:off x="2829137" y="5746341"/>
            <a:ext cx="4696593" cy="106952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50" u="heavy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地域子育て支援センター</a:t>
            </a:r>
            <a:r>
              <a:rPr lang="ja-JP" altLang="en-US" sz="105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</a:t>
            </a:r>
            <a:r>
              <a:rPr lang="ja-JP" altLang="en-US" sz="1050" u="heavy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一時保育事業</a:t>
            </a:r>
            <a:endParaRPr lang="en-US" altLang="ja-JP" sz="1050" u="heavy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ぐんぐん　℡</a:t>
            </a:r>
            <a:r>
              <a:rPr lang="en-US" altLang="ja-JP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833-8836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（中根学区軍水保育園内）　　　　　　 　　　 たんぽぽ保育園　℡</a:t>
            </a:r>
            <a:r>
              <a:rPr lang="en-US" altLang="ja-JP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841-0902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（豊岡学区） </a:t>
            </a:r>
            <a:endParaRPr lang="en-US" altLang="ja-JP" sz="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こすもす　℡</a:t>
            </a:r>
            <a:r>
              <a:rPr lang="en-US" altLang="ja-JP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834-0081 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（汐路学区こすも</a:t>
            </a:r>
            <a:r>
              <a:rPr lang="ja-JP" altLang="en-US" sz="600" dirty="0" err="1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す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保育園内）　　　　 　　　 中山保育園　℡</a:t>
            </a:r>
            <a:r>
              <a:rPr lang="en-US" altLang="ja-JP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851-2414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（汐路学区）</a:t>
            </a:r>
            <a:endParaRPr lang="en-US" altLang="ja-JP" sz="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0" lvl="5"/>
            <a:r>
              <a:rPr kumimoji="1"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エンゼル　℡</a:t>
            </a:r>
            <a:r>
              <a:rPr kumimoji="1" lang="en-US" altLang="ja-JP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822-1021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（穂波学区天使保育園内）</a:t>
            </a:r>
            <a:endParaRPr kumimoji="1" lang="en-US" altLang="ja-JP" sz="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u="heavy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のびのび子育てサポート事業瑞穂支部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 　</a:t>
            </a:r>
            <a:r>
              <a:rPr lang="ja-JP" altLang="en-US" sz="1100" u="heavy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エリア支援保育所事業</a:t>
            </a:r>
            <a:endParaRPr lang="en-US" altLang="ja-JP" sz="1100" u="heavy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穂波学区天使保育園内　℡</a:t>
            </a:r>
            <a:r>
              <a:rPr lang="en-US" altLang="ja-JP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822-1033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　　　　　　 軍水保育園　℡＆</a:t>
            </a:r>
            <a:r>
              <a:rPr lang="en-US" altLang="ja-JP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Fax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833-5500</a:t>
            </a:r>
            <a:endParaRPr lang="ja-JP" altLang="en-US" sz="6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　　　　　　　　　　　　　　　　　　　　　　　　直来保育園　℡＆</a:t>
            </a:r>
            <a:r>
              <a:rPr lang="en-US" altLang="ja-JP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Fax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881-2676</a:t>
            </a:r>
          </a:p>
          <a:p>
            <a:r>
              <a:rPr kumimoji="1" lang="en-US" altLang="ja-JP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                                                                                                       </a:t>
            </a:r>
            <a:r>
              <a:rPr kumimoji="1"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新開保育園　℡＆</a:t>
            </a:r>
            <a:r>
              <a:rPr kumimoji="1" lang="en-US" altLang="ja-JP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Fax</a:t>
            </a:r>
            <a:r>
              <a:rPr kumimoji="1" lang="ja-JP" altLang="en-US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kumimoji="1" lang="en-US" altLang="ja-JP" sz="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882-3636</a:t>
            </a:r>
            <a:endParaRPr kumimoji="1" lang="en-US" altLang="ja-JP" sz="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266" name="グループ化 265"/>
          <p:cNvGrpSpPr/>
          <p:nvPr/>
        </p:nvGrpSpPr>
        <p:grpSpPr>
          <a:xfrm>
            <a:off x="7540921" y="10884"/>
            <a:ext cx="2321224" cy="830997"/>
            <a:chOff x="6886574" y="228600"/>
            <a:chExt cx="1692000" cy="799580"/>
          </a:xfrm>
        </p:grpSpPr>
        <p:sp>
          <p:nvSpPr>
            <p:cNvPr id="267" name="テキスト ボックス 266"/>
            <p:cNvSpPr txBox="1"/>
            <p:nvPr/>
          </p:nvSpPr>
          <p:spPr>
            <a:xfrm>
              <a:off x="6886574" y="228600"/>
              <a:ext cx="1692000" cy="799580"/>
            </a:xfrm>
            <a:prstGeom prst="rect">
              <a:avLst/>
            </a:prstGeom>
            <a:ln w="12700" cap="rnd"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ja-JP" altLang="en-US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　　幼稚園・保育園　　　　　地域子育て支援センター　　　　　</a:t>
              </a:r>
            </a:p>
            <a:p>
              <a:endParaRPr lang="ja-JP" altLang="en-US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　　行政主催　　　　　　　　協力行政機関</a:t>
              </a:r>
            </a:p>
            <a:p>
              <a:endParaRPr kumimoji="1"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　　つどいの広場　　　　　　いこいの家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　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　　地域サロン　　　　　　　</a:t>
              </a:r>
              <a:r>
                <a:rPr kumimoji="1"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自主ｻｰｸﾙ・支援ｻｰｸﾙ　　</a:t>
              </a:r>
              <a:endParaRPr kumimoji="1"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pic>
          <p:nvPicPr>
            <p:cNvPr id="268" name="図 267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6937868" y="319127"/>
              <a:ext cx="179603" cy="144000"/>
            </a:xfrm>
            <a:prstGeom prst="rect">
              <a:avLst/>
            </a:prstGeom>
          </p:spPr>
        </p:pic>
        <p:pic>
          <p:nvPicPr>
            <p:cNvPr id="269" name="図 268" descr="りんご.gif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616942" y="840278"/>
              <a:ext cx="153600" cy="144000"/>
            </a:xfrm>
            <a:prstGeom prst="rect">
              <a:avLst/>
            </a:prstGeom>
          </p:spPr>
        </p:pic>
        <p:pic>
          <p:nvPicPr>
            <p:cNvPr id="270" name="図 269" descr="校舎.gif"/>
            <p:cNvPicPr>
              <a:picLocks noChangeAspect="1"/>
            </p:cNvPicPr>
            <p:nvPr/>
          </p:nvPicPr>
          <p:blipFill>
            <a:blip r:embed="rId5" cstate="print"/>
            <a:srcRect t="34928"/>
            <a:stretch>
              <a:fillRect/>
            </a:stretch>
          </p:blipFill>
          <p:spPr>
            <a:xfrm>
              <a:off x="7544581" y="497383"/>
              <a:ext cx="252000" cy="144000"/>
            </a:xfrm>
            <a:prstGeom prst="rect">
              <a:avLst/>
            </a:prstGeom>
          </p:spPr>
        </p:pic>
        <p:pic>
          <p:nvPicPr>
            <p:cNvPr id="273" name="図 272" descr="illust1154_thumb.gif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965564" y="852925"/>
              <a:ext cx="175136" cy="144000"/>
            </a:xfrm>
            <a:prstGeom prst="rect">
              <a:avLst/>
            </a:prstGeom>
          </p:spPr>
        </p:pic>
        <p:pic>
          <p:nvPicPr>
            <p:cNvPr id="275" name="図 274" descr="クローバー.gif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965564" y="521450"/>
              <a:ext cx="154286" cy="144000"/>
            </a:xfrm>
            <a:prstGeom prst="rect">
              <a:avLst/>
            </a:prstGeom>
          </p:spPr>
        </p:pic>
      </p:grpSp>
      <p:grpSp>
        <p:nvGrpSpPr>
          <p:cNvPr id="278" name="グループ化 277"/>
          <p:cNvGrpSpPr/>
          <p:nvPr/>
        </p:nvGrpSpPr>
        <p:grpSpPr>
          <a:xfrm>
            <a:off x="2922506" y="665955"/>
            <a:ext cx="2185418" cy="807913"/>
            <a:chOff x="2185136" y="718506"/>
            <a:chExt cx="2151991" cy="807913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2185136" y="718506"/>
              <a:ext cx="2151991" cy="807913"/>
            </a:xfrm>
            <a:prstGeom prst="rect">
              <a:avLst/>
            </a:prstGeom>
            <a:noFill/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汐路学区</a:t>
              </a:r>
              <a:endParaRPr kumimoji="1" lang="en-US" altLang="ja-JP" sz="105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中山保育園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851-2414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とうえい保育園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853-1081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こすも</a:t>
              </a:r>
              <a:r>
                <a:rPr lang="ja-JP" altLang="en-US" sz="600" dirty="0" err="1">
                  <a:latin typeface="HG丸ｺﾞｼｯｸM-PRO" pitchFamily="50" charset="-128"/>
                  <a:ea typeface="HG丸ｺﾞｼｯｸM-PRO" pitchFamily="50" charset="-128"/>
                </a:rPr>
                <a:t>す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保育園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834-0081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さざんか保育園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841-5743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すまいる：あいうえおハウス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すまいる：汐路コミュニティセンター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pic>
          <p:nvPicPr>
            <p:cNvPr id="233" name="図 232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2304205" y="1033235"/>
              <a:ext cx="89801" cy="72000"/>
            </a:xfrm>
            <a:prstGeom prst="rect">
              <a:avLst/>
            </a:prstGeom>
          </p:spPr>
        </p:pic>
        <p:pic>
          <p:nvPicPr>
            <p:cNvPr id="235" name="図 234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2306442" y="933157"/>
              <a:ext cx="89801" cy="72000"/>
            </a:xfrm>
            <a:prstGeom prst="rect">
              <a:avLst/>
            </a:prstGeom>
          </p:spPr>
        </p:pic>
        <p:pic>
          <p:nvPicPr>
            <p:cNvPr id="203" name="図 202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2304631" y="1122462"/>
              <a:ext cx="89801" cy="72000"/>
            </a:xfrm>
            <a:prstGeom prst="rect">
              <a:avLst/>
            </a:prstGeom>
          </p:spPr>
        </p:pic>
        <p:pic>
          <p:nvPicPr>
            <p:cNvPr id="240" name="図 239" descr="illust1154_thumb.gif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88785" y="1298940"/>
              <a:ext cx="97306" cy="80006"/>
            </a:xfrm>
            <a:prstGeom prst="rect">
              <a:avLst/>
            </a:prstGeom>
          </p:spPr>
        </p:pic>
        <p:pic>
          <p:nvPicPr>
            <p:cNvPr id="277" name="図 276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2300086" y="1216583"/>
              <a:ext cx="89801" cy="72000"/>
            </a:xfrm>
            <a:prstGeom prst="rect">
              <a:avLst/>
            </a:prstGeom>
          </p:spPr>
        </p:pic>
      </p:grpSp>
      <p:pic>
        <p:nvPicPr>
          <p:cNvPr id="279" name="図 278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79455" y="2452307"/>
            <a:ext cx="142297" cy="108000"/>
          </a:xfrm>
          <a:prstGeom prst="rect">
            <a:avLst/>
          </a:prstGeom>
        </p:spPr>
      </p:pic>
      <p:sp>
        <p:nvSpPr>
          <p:cNvPr id="283" name="テキスト ボックス 282"/>
          <p:cNvSpPr txBox="1"/>
          <p:nvPr/>
        </p:nvSpPr>
        <p:spPr>
          <a:xfrm>
            <a:off x="4318070" y="2547804"/>
            <a:ext cx="48640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すまいる</a:t>
            </a:r>
            <a:endParaRPr kumimoji="1" lang="en-US" altLang="ja-JP" sz="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400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あいうえおハウス</a:t>
            </a:r>
            <a:r>
              <a:rPr lang="en-US" altLang="ja-JP" sz="400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65" name="図 264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131996" y="4908601"/>
            <a:ext cx="97284" cy="72000"/>
          </a:xfrm>
          <a:prstGeom prst="rect">
            <a:avLst/>
          </a:prstGeom>
        </p:spPr>
      </p:pic>
      <p:sp>
        <p:nvSpPr>
          <p:cNvPr id="281" name="テキスト ボックス 280"/>
          <p:cNvSpPr txBox="1"/>
          <p:nvPr/>
        </p:nvSpPr>
        <p:spPr>
          <a:xfrm>
            <a:off x="4003661" y="3824260"/>
            <a:ext cx="541749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ぞうさん</a:t>
            </a:r>
            <a:r>
              <a:rPr lang="ja-JP" altLang="en-US" sz="400" dirty="0" err="1">
                <a:latin typeface="HG丸ｺﾞｼｯｸM-PRO" pitchFamily="50" charset="-128"/>
                <a:ea typeface="HG丸ｺﾞｼｯｸM-PRO" pitchFamily="50" charset="-128"/>
              </a:rPr>
              <a:t>ち</a:t>
            </a:r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パオパオ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89" name="図 288" descr="りんご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03357" y="2400269"/>
            <a:ext cx="124800" cy="104517"/>
          </a:xfrm>
          <a:prstGeom prst="rect">
            <a:avLst/>
          </a:prstGeom>
        </p:spPr>
      </p:pic>
      <p:grpSp>
        <p:nvGrpSpPr>
          <p:cNvPr id="293" name="グループ化 292"/>
          <p:cNvGrpSpPr/>
          <p:nvPr/>
        </p:nvGrpSpPr>
        <p:grpSpPr>
          <a:xfrm>
            <a:off x="4811104" y="2466955"/>
            <a:ext cx="838098" cy="364332"/>
            <a:chOff x="6119814" y="1800226"/>
            <a:chExt cx="773629" cy="364332"/>
          </a:xfrm>
        </p:grpSpPr>
        <p:grpSp>
          <p:nvGrpSpPr>
            <p:cNvPr id="234" name="グループ化 233"/>
            <p:cNvGrpSpPr/>
            <p:nvPr/>
          </p:nvGrpSpPr>
          <p:grpSpPr>
            <a:xfrm>
              <a:off x="6119814" y="1800226"/>
              <a:ext cx="773629" cy="200024"/>
              <a:chOff x="4410077" y="2545787"/>
              <a:chExt cx="676317" cy="187476"/>
            </a:xfrm>
          </p:grpSpPr>
          <p:grpSp>
            <p:nvGrpSpPr>
              <p:cNvPr id="24" name="グループ化 235"/>
              <p:cNvGrpSpPr/>
              <p:nvPr/>
            </p:nvGrpSpPr>
            <p:grpSpPr>
              <a:xfrm>
                <a:off x="4510090" y="2545787"/>
                <a:ext cx="576304" cy="187476"/>
                <a:chOff x="3095629" y="5800725"/>
                <a:chExt cx="576304" cy="193723"/>
              </a:xfrm>
            </p:grpSpPr>
            <p:sp>
              <p:nvSpPr>
                <p:cNvPr id="242" name="右中かっこ 241"/>
                <p:cNvSpPr/>
                <p:nvPr/>
              </p:nvSpPr>
              <p:spPr>
                <a:xfrm flipH="1">
                  <a:off x="3095629" y="5800725"/>
                  <a:ext cx="47621" cy="138114"/>
                </a:xfrm>
                <a:prstGeom prst="rightBrac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7" name="テキスト ボックス 246"/>
                <p:cNvSpPr txBox="1"/>
                <p:nvPr/>
              </p:nvSpPr>
              <p:spPr>
                <a:xfrm>
                  <a:off x="3281395" y="5909669"/>
                  <a:ext cx="390538" cy="6155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kumimoji="1" lang="ja-JP" altLang="en-US" sz="400" dirty="0">
                      <a:latin typeface="HG丸ｺﾞｼｯｸM-PRO" pitchFamily="50" charset="-128"/>
                      <a:ea typeface="HG丸ｺﾞｼｯｸM-PRO" pitchFamily="50" charset="-128"/>
                    </a:rPr>
                    <a:t>ペンギンクラブ</a:t>
                  </a:r>
                </a:p>
              </p:txBody>
            </p:sp>
            <p:pic>
              <p:nvPicPr>
                <p:cNvPr id="248" name="図 247" descr="クローバー.gif"/>
                <p:cNvPicPr>
                  <a:picLocks noChangeAspect="1"/>
                </p:cNvPicPr>
                <p:nvPr/>
              </p:nvPicPr>
              <p:blipFill>
                <a:blip r:embed="rId9" cstate="print"/>
                <a:stretch>
                  <a:fillRect/>
                </a:stretch>
              </p:blipFill>
              <p:spPr>
                <a:xfrm>
                  <a:off x="3143254" y="5886448"/>
                  <a:ext cx="115715" cy="108000"/>
                </a:xfrm>
                <a:prstGeom prst="rect">
                  <a:avLst/>
                </a:prstGeom>
              </p:spPr>
            </p:pic>
          </p:grpSp>
          <p:sp>
            <p:nvSpPr>
              <p:cNvPr id="241" name="テキスト ボックス 240"/>
              <p:cNvSpPr txBox="1"/>
              <p:nvPr/>
            </p:nvSpPr>
            <p:spPr>
              <a:xfrm>
                <a:off x="4410077" y="2581245"/>
                <a:ext cx="119063" cy="576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400" dirty="0">
                    <a:latin typeface="HG丸ｺﾞｼｯｸM-PRO" pitchFamily="50" charset="-128"/>
                    <a:ea typeface="HG丸ｺﾞｼｯｸM-PRO" pitchFamily="50" charset="-128"/>
                  </a:rPr>
                  <a:t>※</a:t>
                </a:r>
                <a:r>
                  <a:rPr lang="en-US" altLang="ja-JP" sz="400" dirty="0">
                    <a:latin typeface="HG丸ｺﾞｼｯｸM-PRO" pitchFamily="50" charset="-128"/>
                    <a:ea typeface="HG丸ｺﾞｼｯｸM-PRO" pitchFamily="50" charset="-128"/>
                  </a:rPr>
                  <a:t>2</a:t>
                </a:r>
              </a:p>
            </p:txBody>
          </p:sp>
        </p:grpSp>
        <p:sp>
          <p:nvSpPr>
            <p:cNvPr id="291" name="テキスト ボックス 290"/>
            <p:cNvSpPr txBox="1"/>
            <p:nvPr/>
          </p:nvSpPr>
          <p:spPr>
            <a:xfrm>
              <a:off x="6368137" y="2103003"/>
              <a:ext cx="3905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400" dirty="0">
                  <a:latin typeface="HG丸ｺﾞｼｯｸM-PRO" pitchFamily="50" charset="-128"/>
                  <a:ea typeface="HG丸ｺﾞｼｯｸM-PRO" pitchFamily="50" charset="-128"/>
                </a:rPr>
                <a:t>さくら ひろば</a:t>
              </a:r>
              <a:endParaRPr kumimoji="1" lang="ja-JP" altLang="en-US" sz="400" dirty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sp>
        <p:nvSpPr>
          <p:cNvPr id="296" name="テキスト ボックス 295"/>
          <p:cNvSpPr txBox="1"/>
          <p:nvPr/>
        </p:nvSpPr>
        <p:spPr>
          <a:xfrm>
            <a:off x="5152248" y="2431834"/>
            <a:ext cx="656770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瑞穂</a:t>
            </a:r>
            <a:r>
              <a:rPr lang="ja-JP" altLang="en-US" sz="400" dirty="0" err="1">
                <a:latin typeface="HG丸ｺﾞｼｯｸM-PRO" pitchFamily="50" charset="-128"/>
                <a:ea typeface="HG丸ｺﾞｼｯｸM-PRO" pitchFamily="50" charset="-128"/>
              </a:rPr>
              <a:t>えだ</a:t>
            </a:r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まめキッズ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99" name="テキスト ボックス 298"/>
          <p:cNvSpPr txBox="1"/>
          <p:nvPr/>
        </p:nvSpPr>
        <p:spPr>
          <a:xfrm>
            <a:off x="7497761" y="2230789"/>
            <a:ext cx="407596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400" dirty="0" err="1">
                <a:latin typeface="HG丸ｺﾞｼｯｸM-PRO" pitchFamily="50" charset="-128"/>
                <a:ea typeface="HG丸ｺﾞｼｯｸM-PRO" pitchFamily="50" charset="-128"/>
              </a:rPr>
              <a:t>ららら</a:t>
            </a:r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ルーム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46" name="図 245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09615" y="2992922"/>
            <a:ext cx="142297" cy="108000"/>
          </a:xfrm>
          <a:prstGeom prst="rect">
            <a:avLst/>
          </a:prstGeom>
        </p:spPr>
      </p:pic>
      <p:sp>
        <p:nvSpPr>
          <p:cNvPr id="271" name="テキスト ボックス 270"/>
          <p:cNvSpPr txBox="1"/>
          <p:nvPr/>
        </p:nvSpPr>
        <p:spPr>
          <a:xfrm>
            <a:off x="4727758" y="3069944"/>
            <a:ext cx="44098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すまいる</a:t>
            </a:r>
            <a:endParaRPr kumimoji="1" lang="en-US" altLang="ja-JP" sz="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400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汐路ｺﾐｭﾆﾃｨｾﾝﾀｰ</a:t>
            </a:r>
            <a:r>
              <a:rPr lang="en-US" altLang="ja-JP" sz="400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88" name="図 287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6181167" y="4220806"/>
            <a:ext cx="145927" cy="108000"/>
          </a:xfrm>
          <a:prstGeom prst="rect">
            <a:avLst/>
          </a:prstGeom>
        </p:spPr>
      </p:pic>
      <p:sp>
        <p:nvSpPr>
          <p:cNvPr id="290" name="テキスト ボックス 289"/>
          <p:cNvSpPr txBox="1"/>
          <p:nvPr/>
        </p:nvSpPr>
        <p:spPr>
          <a:xfrm>
            <a:off x="6159014" y="4319923"/>
            <a:ext cx="463659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日向さくら保育園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7958315" y="1431374"/>
            <a:ext cx="1898261" cy="530915"/>
            <a:chOff x="7972955" y="830470"/>
            <a:chExt cx="1872000" cy="530915"/>
          </a:xfrm>
        </p:grpSpPr>
        <p:grpSp>
          <p:nvGrpSpPr>
            <p:cNvPr id="236" name="グループ化 235"/>
            <p:cNvGrpSpPr/>
            <p:nvPr/>
          </p:nvGrpSpPr>
          <p:grpSpPr>
            <a:xfrm>
              <a:off x="7972955" y="830470"/>
              <a:ext cx="1872000" cy="530915"/>
              <a:chOff x="63234" y="6088564"/>
              <a:chExt cx="1714512" cy="555187"/>
            </a:xfrm>
          </p:grpSpPr>
          <p:sp>
            <p:nvSpPr>
              <p:cNvPr id="15" name="テキスト ボックス 14"/>
              <p:cNvSpPr txBox="1"/>
              <p:nvPr/>
            </p:nvSpPr>
            <p:spPr>
              <a:xfrm>
                <a:off x="63234" y="6088564"/>
                <a:ext cx="1714512" cy="555187"/>
              </a:xfrm>
              <a:prstGeom prst="rect">
                <a:avLst/>
              </a:prstGeom>
              <a:noFill/>
              <a:ln>
                <a:solidFill>
                  <a:srgbClr val="D4F0FF"/>
                </a:solidFill>
              </a:ln>
              <a:effectLst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ja-JP" altLang="en-US" sz="1050" dirty="0">
                    <a:latin typeface="HG丸ｺﾞｼｯｸM-PRO" pitchFamily="50" charset="-128"/>
                    <a:ea typeface="HG丸ｺﾞｼｯｸM-PRO" pitchFamily="50" charset="-128"/>
                  </a:rPr>
                  <a:t>弥富</a:t>
                </a:r>
                <a:r>
                  <a:rPr kumimoji="1" lang="ja-JP" altLang="en-US" sz="1050" dirty="0">
                    <a:latin typeface="HG丸ｺﾞｼｯｸM-PRO" pitchFamily="50" charset="-128"/>
                    <a:ea typeface="HG丸ｺﾞｼｯｸM-PRO" pitchFamily="50" charset="-128"/>
                  </a:rPr>
                  <a:t>学区</a:t>
                </a:r>
                <a:endParaRPr kumimoji="1" lang="en-US" altLang="ja-JP" sz="105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r>
                  <a:rPr lang="ja-JP" altLang="en-US" sz="600" dirty="0">
                    <a:latin typeface="HG丸ｺﾞｼｯｸM-PRO" pitchFamily="50" charset="-128"/>
                    <a:ea typeface="HG丸ｺﾞｼｯｸM-PRO" pitchFamily="50" charset="-128"/>
                  </a:rPr>
                  <a:t>　お茶の花幼児園　℡</a:t>
                </a:r>
                <a:r>
                  <a:rPr lang="en-US" altLang="ja-JP" sz="600" dirty="0">
                    <a:latin typeface="HG丸ｺﾞｼｯｸM-PRO" pitchFamily="50" charset="-128"/>
                    <a:ea typeface="HG丸ｺﾞｼｯｸM-PRO" pitchFamily="50" charset="-128"/>
                  </a:rPr>
                  <a:t>831-7588</a:t>
                </a:r>
                <a:endParaRPr lang="ja-JP" altLang="en-US" sz="6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r>
                  <a:rPr lang="ja-JP" altLang="en-US" sz="600" dirty="0">
                    <a:latin typeface="HG丸ｺﾞｼｯｸM-PRO" pitchFamily="50" charset="-128"/>
                    <a:ea typeface="HG丸ｺﾞｼｯｸM-PRO" pitchFamily="50" charset="-128"/>
                  </a:rPr>
                  <a:t>　日向さくら保育園　℡</a:t>
                </a:r>
                <a:r>
                  <a:rPr lang="en-US" altLang="ja-JP" sz="600" dirty="0">
                    <a:latin typeface="HG丸ｺﾞｼｯｸM-PRO" pitchFamily="50" charset="-128"/>
                    <a:ea typeface="HG丸ｺﾞｼｯｸM-PRO" pitchFamily="50" charset="-128"/>
                  </a:rPr>
                  <a:t>838-9261</a:t>
                </a:r>
              </a:p>
              <a:p>
                <a:r>
                  <a:rPr kumimoji="1" lang="ja-JP" altLang="en-US" sz="600" dirty="0">
                    <a:latin typeface="HG丸ｺﾞｼｯｸM-PRO" pitchFamily="50" charset="-128"/>
                    <a:ea typeface="HG丸ｺﾞｼｯｸM-PRO" pitchFamily="50" charset="-128"/>
                  </a:rPr>
                  <a:t>　まんまサークル</a:t>
                </a:r>
                <a:r>
                  <a:rPr lang="ja-JP" altLang="en-US" sz="600" dirty="0">
                    <a:latin typeface="HG丸ｺﾞｼｯｸM-PRO" pitchFamily="50" charset="-128"/>
                    <a:ea typeface="HG丸ｺﾞｼｯｸM-PRO" pitchFamily="50" charset="-128"/>
                  </a:rPr>
                  <a:t>：</a:t>
                </a:r>
                <a:r>
                  <a:rPr kumimoji="1" lang="ja-JP" altLang="en-US" sz="600" dirty="0">
                    <a:latin typeface="HG丸ｺﾞｼｯｸM-PRO" pitchFamily="50" charset="-128"/>
                    <a:ea typeface="HG丸ｺﾞｼｯｸM-PRO" pitchFamily="50" charset="-128"/>
                  </a:rPr>
                  <a:t>弥富ｺﾐｭﾆﾃｨｾﾝﾀｰ</a:t>
                </a:r>
                <a:endParaRPr kumimoji="1" lang="en-US" altLang="ja-JP" sz="600" dirty="0"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pic>
            <p:nvPicPr>
              <p:cNvPr id="228" name="図 227" descr="家.gif"/>
              <p:cNvPicPr>
                <a:picLocks noChangeAspect="1"/>
              </p:cNvPicPr>
              <p:nvPr/>
            </p:nvPicPr>
            <p:blipFill>
              <a:blip r:embed="rId6" cstate="print"/>
              <a:srcRect r="23638"/>
              <a:stretch>
                <a:fillRect/>
              </a:stretch>
            </p:blipFill>
            <p:spPr>
              <a:xfrm>
                <a:off x="112118" y="6336712"/>
                <a:ext cx="89801" cy="72000"/>
              </a:xfrm>
              <a:prstGeom prst="rect">
                <a:avLst/>
              </a:prstGeom>
            </p:spPr>
          </p:pic>
          <p:pic>
            <p:nvPicPr>
              <p:cNvPr id="229" name="図 228" descr="illust1154_thumb.gif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14351" y="6514797"/>
                <a:ext cx="87568" cy="72000"/>
              </a:xfrm>
              <a:prstGeom prst="rect">
                <a:avLst/>
              </a:prstGeom>
            </p:spPr>
          </p:pic>
        </p:grpSp>
        <p:pic>
          <p:nvPicPr>
            <p:cNvPr id="295" name="図 294" descr="家.gif"/>
            <p:cNvPicPr>
              <a:picLocks noChangeAspect="1"/>
            </p:cNvPicPr>
            <p:nvPr/>
          </p:nvPicPr>
          <p:blipFill>
            <a:blip r:embed="rId6" cstate="print"/>
            <a:srcRect r="23638"/>
            <a:stretch>
              <a:fillRect/>
            </a:stretch>
          </p:blipFill>
          <p:spPr>
            <a:xfrm>
              <a:off x="8030785" y="1155270"/>
              <a:ext cx="98050" cy="70701"/>
            </a:xfrm>
            <a:prstGeom prst="rect">
              <a:avLst/>
            </a:prstGeom>
          </p:spPr>
        </p:pic>
      </p:grpSp>
      <p:pic>
        <p:nvPicPr>
          <p:cNvPr id="300" name="図 299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8006842" y="2288047"/>
            <a:ext cx="83387" cy="88040"/>
          </a:xfrm>
          <a:prstGeom prst="rect">
            <a:avLst/>
          </a:prstGeom>
        </p:spPr>
      </p:pic>
      <p:pic>
        <p:nvPicPr>
          <p:cNvPr id="301" name="図 300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7109969" y="5229847"/>
            <a:ext cx="157017" cy="112546"/>
          </a:xfrm>
          <a:prstGeom prst="rect">
            <a:avLst/>
          </a:prstGeom>
        </p:spPr>
      </p:pic>
      <p:sp>
        <p:nvSpPr>
          <p:cNvPr id="302" name="テキスト ボックス 301"/>
          <p:cNvSpPr txBox="1"/>
          <p:nvPr/>
        </p:nvSpPr>
        <p:spPr>
          <a:xfrm>
            <a:off x="7075989" y="5354074"/>
            <a:ext cx="442517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400" dirty="0" err="1">
                <a:latin typeface="HG丸ｺﾞｼｯｸM-PRO" pitchFamily="50" charset="-128"/>
                <a:ea typeface="HG丸ｺﾞｼｯｸM-PRO" pitchFamily="50" charset="-128"/>
              </a:rPr>
              <a:t>なな</a:t>
            </a:r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くさ保育園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97" name="図 296" descr="クローバー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931235" y="2744752"/>
            <a:ext cx="143395" cy="111513"/>
          </a:xfrm>
          <a:prstGeom prst="rect">
            <a:avLst/>
          </a:prstGeom>
        </p:spPr>
      </p:pic>
      <p:pic>
        <p:nvPicPr>
          <p:cNvPr id="292" name="図 291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4773760" y="3859805"/>
            <a:ext cx="145927" cy="108000"/>
          </a:xfrm>
          <a:prstGeom prst="rect">
            <a:avLst/>
          </a:prstGeom>
        </p:spPr>
      </p:pic>
      <p:sp>
        <p:nvSpPr>
          <p:cNvPr id="303" name="テキスト ボックス 302"/>
          <p:cNvSpPr txBox="1"/>
          <p:nvPr/>
        </p:nvSpPr>
        <p:spPr>
          <a:xfrm>
            <a:off x="4674792" y="3938208"/>
            <a:ext cx="24489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ｳｲｽﾞﾌﾞｯｸ</a:t>
            </a:r>
          </a:p>
          <a:p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保育室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304" name="図 303" descr="家.gif"/>
          <p:cNvPicPr>
            <a:picLocks noChangeAspect="1"/>
          </p:cNvPicPr>
          <p:nvPr/>
        </p:nvPicPr>
        <p:blipFill>
          <a:blip r:embed="rId6" cstate="print"/>
          <a:srcRect r="23638"/>
          <a:stretch>
            <a:fillRect/>
          </a:stretch>
        </p:blipFill>
        <p:spPr>
          <a:xfrm>
            <a:off x="5552748" y="1164091"/>
            <a:ext cx="99336" cy="72000"/>
          </a:xfrm>
          <a:prstGeom prst="rect">
            <a:avLst/>
          </a:prstGeom>
        </p:spPr>
      </p:pic>
      <p:sp>
        <p:nvSpPr>
          <p:cNvPr id="308" name="テキスト ボックス 307"/>
          <p:cNvSpPr txBox="1"/>
          <p:nvPr/>
        </p:nvSpPr>
        <p:spPr>
          <a:xfrm>
            <a:off x="11025" y="971089"/>
            <a:ext cx="2645927" cy="369332"/>
          </a:xfrm>
          <a:prstGeom prst="rect">
            <a:avLst/>
          </a:prstGeom>
          <a:ln w="12700" cap="rnd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HG丸ｺﾞｼｯｸM-PRO" pitchFamily="50" charset="-128"/>
                <a:ea typeface="HG丸ｺﾞｼｯｸM-PRO" pitchFamily="50" charset="-128"/>
              </a:rPr>
              <a:t>連絡先のない自主サークル・</a:t>
            </a:r>
            <a:r>
              <a:rPr lang="ja-JP" altLang="en-US" sz="600" dirty="0">
                <a:latin typeface="HG丸ｺﾞｼｯｸM-PRO" pitchFamily="50" charset="-128"/>
                <a:ea typeface="HG丸ｺﾞｼｯｸM-PRO" pitchFamily="50" charset="-128"/>
              </a:rPr>
              <a:t>支援サークルへのお問い合わせは、</a:t>
            </a:r>
          </a:p>
          <a:p>
            <a:r>
              <a:rPr lang="ja-JP" altLang="en-US" sz="600" dirty="0">
                <a:latin typeface="HG丸ｺﾞｼｯｸM-PRO" pitchFamily="50" charset="-128"/>
                <a:ea typeface="HG丸ｺﾞｼｯｸM-PRO" pitchFamily="50" charset="-128"/>
              </a:rPr>
              <a:t>さくらっこ♪ホームページ　さくらっこ♪について→お問い合わせ　　</a:t>
            </a:r>
          </a:p>
          <a:p>
            <a:r>
              <a:rPr kumimoji="1" lang="ja-JP" altLang="en-US" sz="6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kumimoji="1" lang="ja-JP" altLang="en-US" sz="600">
                <a:latin typeface="HG丸ｺﾞｼｯｸM-PRO" pitchFamily="50" charset="-128"/>
                <a:ea typeface="HG丸ｺﾞｼｯｸM-PRO" pitchFamily="50" charset="-128"/>
              </a:rPr>
              <a:t>　地域サロン</a:t>
            </a:r>
            <a:r>
              <a:rPr kumimoji="1" lang="ja-JP" altLang="en-US" sz="600" dirty="0">
                <a:latin typeface="HG丸ｺﾞｼｯｸM-PRO" pitchFamily="50" charset="-128"/>
                <a:ea typeface="HG丸ｺﾞｼｯｸM-PRO" pitchFamily="50" charset="-128"/>
              </a:rPr>
              <a:t>へのお問い合わせは　瑞穂区役所　民生子ども課　へ</a:t>
            </a:r>
            <a:endParaRPr kumimoji="1" lang="en-US" altLang="ja-JP" sz="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94" name="図 293" descr="illust1154_thum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32789" y="1340365"/>
            <a:ext cx="97649" cy="67536"/>
          </a:xfrm>
          <a:prstGeom prst="rect">
            <a:avLst/>
          </a:prstGeom>
        </p:spPr>
      </p:pic>
      <p:sp>
        <p:nvSpPr>
          <p:cNvPr id="312" name="テキスト ボックス 311"/>
          <p:cNvSpPr txBox="1"/>
          <p:nvPr/>
        </p:nvSpPr>
        <p:spPr>
          <a:xfrm>
            <a:off x="6515811" y="5657925"/>
            <a:ext cx="1231616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400" dirty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は同一施設で別団体が活動している</a:t>
            </a:r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ものです</a:t>
            </a:r>
          </a:p>
        </p:txBody>
      </p:sp>
      <p:pic>
        <p:nvPicPr>
          <p:cNvPr id="286" name="図 285" descr="校舎.gif"/>
          <p:cNvPicPr>
            <a:picLocks noChangeAspect="1"/>
          </p:cNvPicPr>
          <p:nvPr/>
        </p:nvPicPr>
        <p:blipFill>
          <a:blip r:embed="rId5" cstate="print"/>
          <a:srcRect t="34928"/>
          <a:stretch>
            <a:fillRect/>
          </a:stretch>
        </p:blipFill>
        <p:spPr>
          <a:xfrm>
            <a:off x="6589335" y="3347109"/>
            <a:ext cx="204750" cy="108000"/>
          </a:xfrm>
          <a:prstGeom prst="rect">
            <a:avLst/>
          </a:prstGeom>
        </p:spPr>
      </p:pic>
      <p:sp>
        <p:nvSpPr>
          <p:cNvPr id="287" name="テキスト ボックス 286"/>
          <p:cNvSpPr txBox="1"/>
          <p:nvPr/>
        </p:nvSpPr>
        <p:spPr>
          <a:xfrm>
            <a:off x="6500394" y="3473784"/>
            <a:ext cx="38263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ひばり荘</a:t>
            </a:r>
          </a:p>
        </p:txBody>
      </p:sp>
      <p:pic>
        <p:nvPicPr>
          <p:cNvPr id="305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627" y="2255022"/>
            <a:ext cx="129811" cy="116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6" name="テキスト ボックス 305"/>
          <p:cNvSpPr txBox="1"/>
          <p:nvPr/>
        </p:nvSpPr>
        <p:spPr>
          <a:xfrm>
            <a:off x="3781821" y="2283777"/>
            <a:ext cx="328385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400" dirty="0">
                <a:latin typeface="HG丸ｺﾞｼｯｸM-PRO" pitchFamily="50" charset="-128"/>
                <a:ea typeface="HG丸ｺﾞｼｯｸM-PRO" pitchFamily="50" charset="-128"/>
              </a:rPr>
              <a:t>ABC</a:t>
            </a:r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kumimoji="1" lang="en-US" altLang="ja-JP" sz="400" dirty="0">
                <a:latin typeface="HG丸ｺﾞｼｯｸM-PRO" pitchFamily="50" charset="-128"/>
                <a:ea typeface="HG丸ｺﾞｼｯｸM-PRO" pitchFamily="50" charset="-128"/>
              </a:rPr>
              <a:t>Days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1685371" y="4921469"/>
            <a:ext cx="490123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ｍｏｍｏ・ｍｉｍｉ</a:t>
            </a:r>
            <a:endParaRPr kumimoji="1" lang="en-US" altLang="ja-JP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328" name="図 327" descr="クローバー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724243" y="3303646"/>
            <a:ext cx="127408" cy="117313"/>
          </a:xfrm>
          <a:prstGeom prst="rect">
            <a:avLst/>
          </a:prstGeom>
        </p:spPr>
      </p:pic>
      <p:sp>
        <p:nvSpPr>
          <p:cNvPr id="329" name="テキスト ボックス 328"/>
          <p:cNvSpPr txBox="1"/>
          <p:nvPr/>
        </p:nvSpPr>
        <p:spPr>
          <a:xfrm>
            <a:off x="6812008" y="3445538"/>
            <a:ext cx="62448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ひばりひなっこクラブ「ルーミー」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31" name="テキスト ボックス 330"/>
          <p:cNvSpPr txBox="1"/>
          <p:nvPr/>
        </p:nvSpPr>
        <p:spPr>
          <a:xfrm>
            <a:off x="3683889" y="4761011"/>
            <a:ext cx="702885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まぁぶる・みずほに</a:t>
            </a:r>
            <a:r>
              <a:rPr kumimoji="1" lang="ja-JP" altLang="en-US" sz="400" dirty="0" err="1">
                <a:latin typeface="HG丸ｺﾞｼｯｸM-PRO" pitchFamily="50" charset="-128"/>
                <a:ea typeface="HG丸ｺﾞｼｯｸM-PRO" pitchFamily="50" charset="-128"/>
              </a:rPr>
              <a:t>じ</a:t>
            </a:r>
            <a:r>
              <a:rPr kumimoji="1"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いろ</a:t>
            </a:r>
          </a:p>
        </p:txBody>
      </p:sp>
      <p:sp>
        <p:nvSpPr>
          <p:cNvPr id="243" name="テキスト ボックス 242"/>
          <p:cNvSpPr txBox="1"/>
          <p:nvPr/>
        </p:nvSpPr>
        <p:spPr>
          <a:xfrm>
            <a:off x="3259597" y="5452952"/>
            <a:ext cx="26931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</a:rPr>
              <a:t>発行：瑞穂区子育てネットワークさくらっこ♪</a:t>
            </a:r>
            <a:endParaRPr kumimoji="1" lang="ja-JP" altLang="en-US" sz="9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10" name="テキスト ボックス 309"/>
          <p:cNvSpPr txBox="1"/>
          <p:nvPr/>
        </p:nvSpPr>
        <p:spPr>
          <a:xfrm>
            <a:off x="2822620" y="2408032"/>
            <a:ext cx="436977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400" dirty="0">
                <a:latin typeface="HG丸ｺﾞｼｯｸM-PRO" pitchFamily="50" charset="-128"/>
                <a:ea typeface="HG丸ｺﾞｼｯｸM-PRO" pitchFamily="50" charset="-128"/>
              </a:rPr>
              <a:t>どるふぃんくらぶ瑞穂ヶ丘</a:t>
            </a:r>
            <a:endParaRPr kumimoji="1" lang="ja-JP" altLang="en-US" sz="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970" y="2282661"/>
            <a:ext cx="125342" cy="125342"/>
          </a:xfrm>
          <a:prstGeom prst="rect">
            <a:avLst/>
          </a:prstGeom>
        </p:spPr>
      </p:pic>
      <p:pic>
        <p:nvPicPr>
          <p:cNvPr id="330" name="図 32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247" y="4791789"/>
            <a:ext cx="139761" cy="139761"/>
          </a:xfrm>
          <a:prstGeom prst="rect">
            <a:avLst/>
          </a:prstGeom>
        </p:spPr>
      </p:pic>
      <p:sp>
        <p:nvSpPr>
          <p:cNvPr id="332" name="テキスト ボックス 331"/>
          <p:cNvSpPr txBox="1"/>
          <p:nvPr/>
        </p:nvSpPr>
        <p:spPr>
          <a:xfrm>
            <a:off x="7924454" y="3936391"/>
            <a:ext cx="1932122" cy="784830"/>
          </a:xfrm>
          <a:prstGeom prst="rect">
            <a:avLst/>
          </a:prstGeom>
          <a:noFill/>
          <a:ln w="25400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丸ｺﾞｼｯｸM-PRO" pitchFamily="50" charset="-128"/>
                <a:ea typeface="HG丸ｺﾞｼｯｸM-PRO" pitchFamily="50" charset="-128"/>
              </a:rPr>
              <a:t>いこいの家</a:t>
            </a:r>
          </a:p>
          <a:p>
            <a:pPr algn="ctr"/>
            <a:r>
              <a:rPr lang="ja-JP" altLang="en-US" sz="600" dirty="0">
                <a:latin typeface="HG丸ｺﾞｼｯｸM-PRO" pitchFamily="50" charset="-128"/>
                <a:ea typeface="HG丸ｺﾞｼｯｸM-PRO" pitchFamily="50" charset="-128"/>
              </a:rPr>
              <a:t>～発達の遅れが気になる乳幼児と保護者の交流～</a:t>
            </a:r>
          </a:p>
          <a:p>
            <a:pPr algn="ctr"/>
            <a:endParaRPr lang="en-US" altLang="ja-JP" sz="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600" dirty="0">
                <a:latin typeface="HG丸ｺﾞｼｯｸM-PRO" pitchFamily="50" charset="-128"/>
                <a:ea typeface="HG丸ｺﾞｼｯｸM-PRO" pitchFamily="50" charset="-128"/>
              </a:rPr>
              <a:t>　みずほに</a:t>
            </a:r>
            <a:r>
              <a:rPr lang="ja-JP" altLang="en-US" sz="600" dirty="0" err="1">
                <a:latin typeface="HG丸ｺﾞｼｯｸM-PRO" pitchFamily="50" charset="-128"/>
                <a:ea typeface="HG丸ｺﾞｼｯｸM-PRO" pitchFamily="50" charset="-128"/>
              </a:rPr>
              <a:t>じ</a:t>
            </a:r>
            <a:r>
              <a:rPr lang="ja-JP" altLang="en-US" sz="600" dirty="0">
                <a:latin typeface="HG丸ｺﾞｼｯｸM-PRO" pitchFamily="50" charset="-128"/>
                <a:ea typeface="HG丸ｺﾞｼｯｸM-PRO" pitchFamily="50" charset="-128"/>
              </a:rPr>
              <a:t>いろ（つながる子育てにじいろ）</a:t>
            </a:r>
            <a:endParaRPr lang="en-US" altLang="ja-JP" sz="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600" dirty="0">
                <a:latin typeface="HG丸ｺﾞｼｯｸM-PRO" pitchFamily="50" charset="-128"/>
                <a:ea typeface="HG丸ｺﾞｼｯｸM-PRO" pitchFamily="50" charset="-128"/>
              </a:rPr>
              <a:t>　　℡</a:t>
            </a:r>
            <a:r>
              <a:rPr lang="en-US" altLang="ja-JP" sz="600" dirty="0">
                <a:latin typeface="HG丸ｺﾞｼｯｸM-PRO" pitchFamily="50" charset="-128"/>
                <a:ea typeface="HG丸ｺﾞｼｯｸM-PRO" pitchFamily="50" charset="-128"/>
              </a:rPr>
              <a:t>846-2216</a:t>
            </a:r>
            <a:endParaRPr lang="ja-JP" altLang="en-US" sz="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600" dirty="0">
                <a:latin typeface="HG丸ｺﾞｼｯｸM-PRO" pitchFamily="50" charset="-128"/>
                <a:ea typeface="HG丸ｺﾞｼｯｸM-PRO" pitchFamily="50" charset="-128"/>
              </a:rPr>
              <a:t>　ｍｉｍｉ（子育てなごや）</a:t>
            </a:r>
          </a:p>
          <a:p>
            <a:r>
              <a:rPr lang="ja-JP" altLang="en-US" sz="600" dirty="0">
                <a:latin typeface="HG丸ｺﾞｼｯｸM-PRO" pitchFamily="50" charset="-128"/>
                <a:ea typeface="HG丸ｺﾞｼｯｸM-PRO" pitchFamily="50" charset="-128"/>
              </a:rPr>
              <a:t>　　℡</a:t>
            </a:r>
            <a:r>
              <a:rPr lang="en-US" altLang="ja-JP" sz="600" dirty="0">
                <a:latin typeface="HG丸ｺﾞｼｯｸM-PRO" pitchFamily="50" charset="-128"/>
                <a:ea typeface="HG丸ｺﾞｼｯｸM-PRO" pitchFamily="50" charset="-128"/>
              </a:rPr>
              <a:t>883-9884</a:t>
            </a:r>
            <a:r>
              <a:rPr lang="ja-JP" altLang="en-US" sz="6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</a:p>
        </p:txBody>
      </p:sp>
      <p:pic>
        <p:nvPicPr>
          <p:cNvPr id="336" name="図 33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1368" y="4475749"/>
            <a:ext cx="131846" cy="131846"/>
          </a:xfrm>
          <a:prstGeom prst="rect">
            <a:avLst/>
          </a:prstGeom>
        </p:spPr>
      </p:pic>
      <p:pic>
        <p:nvPicPr>
          <p:cNvPr id="338" name="図 33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468" y="4286209"/>
            <a:ext cx="131846" cy="131846"/>
          </a:xfrm>
          <a:prstGeom prst="rect">
            <a:avLst/>
          </a:prstGeom>
        </p:spPr>
      </p:pic>
      <p:pic>
        <p:nvPicPr>
          <p:cNvPr id="339" name="図 33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474" y="4795793"/>
            <a:ext cx="125342" cy="125342"/>
          </a:xfrm>
          <a:prstGeom prst="rect">
            <a:avLst/>
          </a:prstGeom>
        </p:spPr>
      </p:pic>
      <p:pic>
        <p:nvPicPr>
          <p:cNvPr id="340" name="図 33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061" y="3792366"/>
            <a:ext cx="125342" cy="125342"/>
          </a:xfrm>
          <a:prstGeom prst="rect">
            <a:avLst/>
          </a:prstGeom>
        </p:spPr>
      </p:pic>
      <p:pic>
        <p:nvPicPr>
          <p:cNvPr id="342" name="図 34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438" y="4641901"/>
            <a:ext cx="127228" cy="127228"/>
          </a:xfrm>
          <a:prstGeom prst="rect">
            <a:avLst/>
          </a:prstGeom>
        </p:spPr>
      </p:pic>
      <p:pic>
        <p:nvPicPr>
          <p:cNvPr id="341" name="図 34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527" y="4643787"/>
            <a:ext cx="125342" cy="125342"/>
          </a:xfrm>
          <a:prstGeom prst="rect">
            <a:avLst/>
          </a:prstGeom>
        </p:spPr>
      </p:pic>
      <p:grpSp>
        <p:nvGrpSpPr>
          <p:cNvPr id="343" name="グループ化 342"/>
          <p:cNvGrpSpPr/>
          <p:nvPr/>
        </p:nvGrpSpPr>
        <p:grpSpPr>
          <a:xfrm>
            <a:off x="7924454" y="4789913"/>
            <a:ext cx="1951220" cy="2008242"/>
            <a:chOff x="7440032" y="3167553"/>
            <a:chExt cx="1761391" cy="4521064"/>
          </a:xfrm>
        </p:grpSpPr>
        <p:sp>
          <p:nvSpPr>
            <p:cNvPr id="344" name="テキスト ボックス 343"/>
            <p:cNvSpPr txBox="1"/>
            <p:nvPr/>
          </p:nvSpPr>
          <p:spPr>
            <a:xfrm>
              <a:off x="7440032" y="3167553"/>
              <a:ext cx="1761391" cy="4521064"/>
            </a:xfrm>
            <a:prstGeom prst="rect">
              <a:avLst/>
            </a:prstGeom>
            <a:noFill/>
            <a:ln w="25400">
              <a:solidFill>
                <a:schemeClr val="accent3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>
                  <a:latin typeface="HG丸ｺﾞｼｯｸM-PRO" pitchFamily="50" charset="-128"/>
                  <a:ea typeface="HG丸ｺﾞｼｯｸM-PRO" pitchFamily="50" charset="-128"/>
                </a:rPr>
                <a:t>自主ｻｰｸﾙ・支援ｻｰｸﾙ</a:t>
              </a:r>
              <a:endParaRPr kumimoji="1" lang="en-US" altLang="ja-JP" sz="9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endParaRPr lang="ja-JP" altLang="en-US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いた</a:t>
              </a:r>
              <a:r>
                <a:rPr lang="ja-JP" altLang="en-US" sz="600" dirty="0" err="1">
                  <a:latin typeface="HG丸ｺﾞｼｯｸM-PRO" pitchFamily="50" charset="-128"/>
                  <a:ea typeface="HG丸ｺﾞｼｯｸM-PRO" pitchFamily="50" charset="-128"/>
                </a:rPr>
                <a:t>ず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ラッコ：瑞穂公園などで活動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833-5500</a:t>
              </a:r>
              <a:endParaRPr lang="ja-JP" altLang="en-US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（軍水保育園エリア支援保育所取り次ぎ）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てくてくあそぼう会：瑞穂児童館などで活動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さくらっこ♪ホームページより問い合わせ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瑞穂</a:t>
              </a:r>
              <a:r>
                <a:rPr lang="ja-JP" altLang="en-US" sz="600" dirty="0" err="1">
                  <a:latin typeface="HG丸ｺﾞｼｯｸM-PRO" pitchFamily="50" charset="-128"/>
                  <a:ea typeface="HG丸ｺﾞｼｯｸM-PRO" pitchFamily="50" charset="-128"/>
                </a:rPr>
                <a:t>えだ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まめキッズ（双子・三つ児の会）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　：瑞穂区在宅ｻｰﾋﾞｽｾﾝﾀｰで活動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837-3285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（瑞穂保健所・子育て総合相談窓口）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ABC Days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：御劔コミュニティセンターで活動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　さくらっこ♪ホームページより問い合わせ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</a:t>
              </a:r>
              <a:r>
                <a:rPr lang="ja-JP" altLang="en-US" sz="600" dirty="0" err="1">
                  <a:latin typeface="HG丸ｺﾞｼｯｸM-PRO" pitchFamily="50" charset="-128"/>
                  <a:ea typeface="HG丸ｺﾞｼｯｸM-PRO" pitchFamily="50" charset="-128"/>
                </a:rPr>
                <a:t>いち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ごくらぶ（ダウン症児の親の交流）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837-3285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（瑞穂保健所・子育て総合相談窓口）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</a:t>
              </a:r>
              <a:r>
                <a:rPr lang="ja-JP" altLang="en-US" sz="600" dirty="0" err="1">
                  <a:latin typeface="HG丸ｺﾞｼｯｸM-PRO" pitchFamily="50" charset="-128"/>
                  <a:ea typeface="HG丸ｺﾞｼｯｸM-PRO" pitchFamily="50" charset="-128"/>
                </a:rPr>
                <a:t>ち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いき文庫たからじま：瑞穂生涯学習ｾﾝﾀｰ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871-2255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（瑞穂生涯学習ｾﾝﾀｰ内）　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託児グループぞうさん（講座託児）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 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871-2255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（瑞穂生涯学習ｾﾝﾀｰ内）　　　</a:t>
              </a:r>
            </a:p>
          </p:txBody>
        </p:sp>
        <p:pic>
          <p:nvPicPr>
            <p:cNvPr id="345" name="図 344" descr="りんご.gif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73329" y="4916458"/>
              <a:ext cx="110933" cy="205211"/>
            </a:xfrm>
            <a:prstGeom prst="rect">
              <a:avLst/>
            </a:prstGeom>
          </p:spPr>
        </p:pic>
      </p:grpSp>
      <p:pic>
        <p:nvPicPr>
          <p:cNvPr id="347" name="図 34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222" y="2211240"/>
            <a:ext cx="108541" cy="108541"/>
          </a:xfrm>
          <a:prstGeom prst="rect">
            <a:avLst/>
          </a:prstGeom>
        </p:spPr>
      </p:pic>
      <p:grpSp>
        <p:nvGrpSpPr>
          <p:cNvPr id="28" name="グループ化 27"/>
          <p:cNvGrpSpPr/>
          <p:nvPr/>
        </p:nvGrpSpPr>
        <p:grpSpPr>
          <a:xfrm>
            <a:off x="7942603" y="2679650"/>
            <a:ext cx="1919469" cy="1154162"/>
            <a:chOff x="7951468" y="2146585"/>
            <a:chExt cx="1919469" cy="1154162"/>
          </a:xfrm>
        </p:grpSpPr>
        <p:sp>
          <p:nvSpPr>
            <p:cNvPr id="333" name="テキスト ボックス 332"/>
            <p:cNvSpPr txBox="1"/>
            <p:nvPr/>
          </p:nvSpPr>
          <p:spPr>
            <a:xfrm>
              <a:off x="7951468" y="2146585"/>
              <a:ext cx="1919469" cy="1154162"/>
            </a:xfrm>
            <a:prstGeom prst="rect">
              <a:avLst/>
            </a:prstGeom>
            <a:noFill/>
            <a:ln w="25400">
              <a:solidFill>
                <a:schemeClr val="accent3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ja-JP" altLang="en-US" sz="800" dirty="0">
                  <a:latin typeface="HG丸ｺﾞｼｯｸM-PRO" pitchFamily="50" charset="-128"/>
                  <a:ea typeface="HG丸ｺﾞｼｯｸM-PRO" pitchFamily="50" charset="-128"/>
                </a:rPr>
                <a:t>地域子育て支援拠点・</a:t>
              </a:r>
              <a:r>
                <a:rPr lang="ja-JP" altLang="en-US" sz="700" dirty="0">
                  <a:latin typeface="HG丸ｺﾞｼｯｸM-PRO" pitchFamily="50" charset="-128"/>
                  <a:ea typeface="HG丸ｺﾞｼｯｸM-PRO" pitchFamily="50" charset="-128"/>
                </a:rPr>
                <a:t>つどいの広場</a:t>
              </a:r>
              <a:endParaRPr lang="en-US" altLang="ja-JP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まぁぶる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846-2216</a:t>
              </a:r>
              <a:endParaRPr lang="ja-JP" altLang="en-US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どるふぃんくらぶ瑞穂ヶ丘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080-3065-9957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ら</a:t>
              </a:r>
              <a:r>
                <a:rPr lang="ja-JP" altLang="en-US" sz="600" dirty="0" err="1">
                  <a:latin typeface="HG丸ｺﾞｼｯｸM-PRO" pitchFamily="50" charset="-128"/>
                  <a:ea typeface="HG丸ｺﾞｼｯｸM-PRO" pitchFamily="50" charset="-128"/>
                </a:rPr>
                <a:t>らら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ルーム 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  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834-3608 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ｍｏｍｏ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833-9884</a:t>
              </a:r>
              <a:endParaRPr lang="ja-JP" altLang="en-US" sz="6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ぞうさん</a:t>
              </a:r>
              <a:r>
                <a:rPr lang="ja-JP" altLang="en-US" sz="600" dirty="0" err="1">
                  <a:latin typeface="HG丸ｺﾞｼｯｸM-PRO" pitchFamily="50" charset="-128"/>
                  <a:ea typeface="HG丸ｺﾞｼｯｸM-PRO" pitchFamily="50" charset="-128"/>
                </a:rPr>
                <a:t>ち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 パオパオ（つどいの広場）</a:t>
              </a:r>
            </a:p>
            <a:p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　　℡</a:t>
              </a:r>
              <a:r>
                <a:rPr lang="en-US" altLang="ja-JP" sz="600" dirty="0">
                  <a:latin typeface="HG丸ｺﾞｼｯｸM-PRO" pitchFamily="50" charset="-128"/>
                  <a:ea typeface="HG丸ｺﾞｼｯｸM-PRO" pitchFamily="50" charset="-128"/>
                </a:rPr>
                <a:t>090-3566-6926</a:t>
              </a:r>
              <a:r>
                <a:rPr lang="ja-JP" altLang="en-US" sz="600" dirty="0">
                  <a:latin typeface="HG丸ｺﾞｼｯｸM-PRO" pitchFamily="50" charset="-128"/>
                  <a:ea typeface="HG丸ｺﾞｼｯｸM-PRO" pitchFamily="50" charset="-128"/>
                </a:rPr>
                <a:t>（事務局　小関）</a:t>
              </a:r>
            </a:p>
          </p:txBody>
        </p:sp>
        <p:pic>
          <p:nvPicPr>
            <p:cNvPr id="334" name="図 333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3934" y="2514809"/>
              <a:ext cx="108541" cy="108541"/>
            </a:xfrm>
            <a:prstGeom prst="rect">
              <a:avLst/>
            </a:prstGeom>
          </p:spPr>
        </p:pic>
        <p:pic>
          <p:nvPicPr>
            <p:cNvPr id="335" name="図 334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4673" y="2725441"/>
              <a:ext cx="108541" cy="108541"/>
            </a:xfrm>
            <a:prstGeom prst="rect">
              <a:avLst/>
            </a:prstGeom>
          </p:spPr>
        </p:pic>
        <p:pic>
          <p:nvPicPr>
            <p:cNvPr id="348" name="図 347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3935" y="2334649"/>
              <a:ext cx="108541" cy="108541"/>
            </a:xfrm>
            <a:prstGeom prst="rect">
              <a:avLst/>
            </a:prstGeom>
          </p:spPr>
        </p:pic>
        <p:pic>
          <p:nvPicPr>
            <p:cNvPr id="349" name="図 348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7330" y="2901742"/>
              <a:ext cx="108541" cy="108541"/>
            </a:xfrm>
            <a:prstGeom prst="rect">
              <a:avLst/>
            </a:prstGeom>
          </p:spPr>
        </p:pic>
        <p:pic>
          <p:nvPicPr>
            <p:cNvPr id="351" name="図 350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5092" y="3068492"/>
              <a:ext cx="108541" cy="108541"/>
            </a:xfrm>
            <a:prstGeom prst="rect">
              <a:avLst/>
            </a:prstGeom>
          </p:spPr>
        </p:pic>
      </p:grpSp>
      <p:pic>
        <p:nvPicPr>
          <p:cNvPr id="352" name="図 351" descr="りんご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952865" y="5087225"/>
            <a:ext cx="124091" cy="91154"/>
          </a:xfrm>
          <a:prstGeom prst="rect">
            <a:avLst/>
          </a:prstGeom>
        </p:spPr>
      </p:pic>
      <p:pic>
        <p:nvPicPr>
          <p:cNvPr id="353" name="図 352" descr="りんご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958224" y="5367315"/>
            <a:ext cx="124091" cy="91154"/>
          </a:xfrm>
          <a:prstGeom prst="rect">
            <a:avLst/>
          </a:prstGeom>
        </p:spPr>
      </p:pic>
      <p:pic>
        <p:nvPicPr>
          <p:cNvPr id="354" name="図 353" descr="りんご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955345" y="5906145"/>
            <a:ext cx="124091" cy="91154"/>
          </a:xfrm>
          <a:prstGeom prst="rect">
            <a:avLst/>
          </a:prstGeom>
        </p:spPr>
      </p:pic>
      <p:pic>
        <p:nvPicPr>
          <p:cNvPr id="355" name="図 354" descr="りんご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958921" y="6093206"/>
            <a:ext cx="124091" cy="91154"/>
          </a:xfrm>
          <a:prstGeom prst="rect">
            <a:avLst/>
          </a:prstGeom>
        </p:spPr>
      </p:pic>
      <p:pic>
        <p:nvPicPr>
          <p:cNvPr id="356" name="図 355" descr="りんご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963375" y="6360928"/>
            <a:ext cx="124091" cy="91154"/>
          </a:xfrm>
          <a:prstGeom prst="rect">
            <a:avLst/>
          </a:prstGeom>
        </p:spPr>
      </p:pic>
      <p:pic>
        <p:nvPicPr>
          <p:cNvPr id="357" name="図 356" descr="りんご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961368" y="6533836"/>
            <a:ext cx="124091" cy="91154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622" y="4857989"/>
            <a:ext cx="133303" cy="133303"/>
          </a:xfrm>
          <a:prstGeom prst="rect">
            <a:avLst/>
          </a:prstGeom>
        </p:spPr>
      </p:pic>
      <p:pic>
        <p:nvPicPr>
          <p:cNvPr id="358" name="図 35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422" y="4291505"/>
            <a:ext cx="133303" cy="133303"/>
          </a:xfrm>
          <a:prstGeom prst="rect">
            <a:avLst/>
          </a:prstGeom>
        </p:spPr>
      </p:pic>
      <p:pic>
        <p:nvPicPr>
          <p:cNvPr id="359" name="図 35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684" y="2504786"/>
            <a:ext cx="133303" cy="133303"/>
          </a:xfrm>
          <a:prstGeom prst="rect">
            <a:avLst/>
          </a:prstGeom>
        </p:spPr>
      </p:pic>
      <p:pic>
        <p:nvPicPr>
          <p:cNvPr id="360" name="図 35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223" y="5947252"/>
            <a:ext cx="97303" cy="97303"/>
          </a:xfrm>
          <a:prstGeom prst="rect">
            <a:avLst/>
          </a:prstGeom>
        </p:spPr>
      </p:pic>
      <p:pic>
        <p:nvPicPr>
          <p:cNvPr id="361" name="図 36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221" y="6041480"/>
            <a:ext cx="97303" cy="97303"/>
          </a:xfrm>
          <a:prstGeom prst="rect">
            <a:avLst/>
          </a:prstGeom>
        </p:spPr>
      </p:pic>
      <p:pic>
        <p:nvPicPr>
          <p:cNvPr id="362" name="図 361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222" y="6143542"/>
            <a:ext cx="97303" cy="97303"/>
          </a:xfrm>
          <a:prstGeom prst="rect">
            <a:avLst/>
          </a:prstGeom>
        </p:spPr>
      </p:pic>
      <p:pic>
        <p:nvPicPr>
          <p:cNvPr id="363" name="図 362"/>
          <p:cNvPicPr/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717" y="6269517"/>
            <a:ext cx="528638" cy="528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図 279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213" y="473531"/>
            <a:ext cx="185637" cy="185637"/>
          </a:xfrm>
          <a:prstGeom prst="rect">
            <a:avLst/>
          </a:prstGeom>
        </p:spPr>
      </p:pic>
      <p:pic>
        <p:nvPicPr>
          <p:cNvPr id="284" name="図 283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511" y="100551"/>
            <a:ext cx="172608" cy="172608"/>
          </a:xfrm>
          <a:prstGeom prst="rect">
            <a:avLst/>
          </a:prstGeom>
        </p:spPr>
      </p:pic>
      <p:pic>
        <p:nvPicPr>
          <p:cNvPr id="285" name="図 284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536" y="444972"/>
            <a:ext cx="220012" cy="2200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3379</TotalTime>
  <Words>1125</Words>
  <Application>Microsoft Office PowerPoint</Application>
  <PresentationFormat>A4 210 x 297 mm</PresentationFormat>
  <Paragraphs>210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HG丸ｺﾞｼｯｸM-PRO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eriko</dc:creator>
  <cp:lastModifiedBy>hoshikawa ryokoji</cp:lastModifiedBy>
  <cp:revision>350</cp:revision>
  <cp:lastPrinted>2019-09-10T01:12:18Z</cp:lastPrinted>
  <dcterms:created xsi:type="dcterms:W3CDTF">2010-02-09T04:36:20Z</dcterms:created>
  <dcterms:modified xsi:type="dcterms:W3CDTF">2020-01-26T01:53:38Z</dcterms:modified>
</cp:coreProperties>
</file>